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Pricing Signal Analysis
Current spot lithium carbonate at $21,500/t and lithium hydroxide at $23,000/t both show "RISING" trends [2]. The $1,500/t premium for hydroxide over carbonate reflects battery-grade processing value-add for NCM cathode applications [2].
Key anomaly indicators:
- Rising spot prices typically signal contract price lag during supply tightness
- Hydroxide premium expansion suggests EV battery demand outpacing industrial lithium uses
- April 2026 price momentum contradicts typical Q2 seasonal softness
Implications: Rising prices with geographic concentration create dual pressure: spot buyers face immediate cost increases while long-term contract holders may seek renegotiation. This typically produces 30 - 90 day contract-spot divergence periods.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 Trade Flow Concentration Risks
| Origin | Material | Volume (t/yr) | Trade Value ($B) | Key Destinations |
|--------|----------|---------------|------------------|------------------|
| China | Lithium (all forms) | 387,699.8 | 39.9 | South Korea, Germany, US |
| Chile | Lithium Carbonate | 129,148.5 | 3.3 | China (85%), South Korea |
| Australia | Lithium Hydroxide | 890,000 | 0.9 | US, Japan, South Korea |
China's dominance across 628 trade corridors creates systematic pricing risk [1]. Chilean lithium carbonate concentration to China (85% of 431,144.8 tonnes total) suggests single-buyer pricing power [1].
Implications: Geographic concentration amplifies spot-contract pricing divergence during supply disruptions. Chinese refiners can influence global contract benchmarks through volume control, while buyers seek alternative sourcing at premium prices.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3. Supply Chain Positioning Analysis
Australian lithium hydroxide exports ($890M trade value) command significant premiums over Chinese material, indicating quality differentiation for battery applications [1]. Key facilities include:
- Albemarle Kemerton: 50,000 t/yr LiOH capacity [11]
- Tianqi Kwinana: 24,000 t/yr processing [11] 
- Multiple recycling operations (Li-Cycle, Redwood Materials) building 100,000+ t/yr capacity [11]
Implications: Premium Australian material creates pricing arbitrage opportunities during spot market stress. Contract buyers locked into Chinese supply may pay significant premiums for spot Australian hydroxide.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to Watch
30-day signals:
- Contract renegotiation announcements from major Chinese refiners (Ganfeng, Tianqi) as spot prices pressure long-term agreements
- Chilean export allocation changes if China reduces off-take commitments
- Australian hydroxide spot premiums above $25,000/t indicating severe supply stress
90-day outlook:  
- US IRA Section 30D FEOC deadlines (2025+) forcing North American buyers to diversify from Chinese supply [11]
- European CBAM implementation affecting Chinese lithium compound imports with carbon intensity disclosure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DEIQ_CONTENT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54864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LIQ-202604-MALY  |  LodeIQ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6510528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8A86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CONFIDENTIAL — Professional Tier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54864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C8A86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LodeIQ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10058400" cy="18288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Are there anomalies in lithium spot vs. contract pricing over the last 90 days? What do they signal?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4114800"/>
            <a:ext cx="1828800" cy="457200"/>
          </a:xfrm>
          <a:prstGeom prst="roundRect">
            <a:avLst>
              <a:gd name="adj" fmla="val 20000"/>
            </a:avLst>
          </a:prstGeom>
          <a:solidFill>
            <a:srgbClr val="C8A862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41148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SIGNAL ENGINE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4572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Prepared for: David Park, Ridgeline Capital Partners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937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April 16, 2026  |  LIQ-202604-MALY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53035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7 sections  ·  3 sources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60350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CONFIDENTIAL — Professional Tier  |  AI-generated intelligence report. All claims confidence-rated and source-attributed.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Executive Summary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14400"/>
            <a:ext cx="27432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88720"/>
            <a:ext cx="105156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Current lithium carbonate at $21,500/t with rising trend signals potential spot-contract divergence as supply chain pressures build [2]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China-origin flows dominate at 387,699.8 tonnes across 628 corridors, but pricing volatility suggests contract renegotiation pressure [1]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Chilean lithium carbonate exports (431,144.8 tonnes) show geographic concentration risk with 85% flowing to China/South Korea [1]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Australian lithium hydroxide capacity ($890M trade value) indicates premium positioning for battery-grade applications [1]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1. Pricing Signal Analysis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5" name="Text 2"/>
          <p:cNvSpPr/>
          <p:nvPr/>
        </p:nvSpPr>
        <p:spPr>
          <a:xfrm>
            <a:off x="731520" y="1097280"/>
            <a:ext cx="106984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Rising spot prices typically signal contract price lag during supply tightness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Hydroxide premium expansion suggests EV battery demand outpacing industrial lithium uses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April 2026 price momentum contradicts typical Q2 seasonal softness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2. Trade Flow Concentration Risks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10698480" cy="914400"/>
        </p:xfrm>
        <a:graphic>
          <a:graphicData uri="http://schemas.openxmlformats.org/drawingml/2006/table">
            <a:tbl>
              <a:tblPr/>
              <a:tblGrid>
                <a:gridCol w="2139696"/>
                <a:gridCol w="2139696"/>
                <a:gridCol w="2139696"/>
                <a:gridCol w="2139696"/>
                <a:gridCol w="2139696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Origin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Material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Volume (t/yr)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Trade Value ($B)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Key Destinations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China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Lithium (all forms)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387,699.8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39.9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South Korea, Germany, US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Chile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Lithium Carbonate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129,148.5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3.3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China (85%), South Korea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Australia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Lithium Hydroxide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890,000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0.9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US, Japan, South Korea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3. Supply Chain Positioning Analysis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5" name="Text 2"/>
          <p:cNvSpPr/>
          <p:nvPr/>
        </p:nvSpPr>
        <p:spPr>
          <a:xfrm>
            <a:off x="731520" y="1097280"/>
            <a:ext cx="106984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Albemarle Kemerton: 50,000 t/yr LiOH capacity [11]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Tianqi Kwinana: 24,000 t/yr processing [11]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Multiple recycling operations (Li-Cycle, Redwood Materials) building 100,000+ t/yr capacity [11]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What to Watch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5" name="Text 2"/>
          <p:cNvSpPr/>
          <p:nvPr/>
        </p:nvSpPr>
        <p:spPr>
          <a:xfrm>
            <a:off x="731520" y="1097280"/>
            <a:ext cx="106984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Contract renegotiation announcements from major Chinese refiners (Ganfeng, Tianqi) as spot prices pressure long-term agreements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Chilean export allocation changes if China reduces off-take commitments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Australian hydroxide spot premiums above $25,000/t indicating severe supply stress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US IRA Section 30D FEOC deadlines (2025+) forcing North American buyers to diversify from Chinese supply [11]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European CBAM implementation affecting Chinese lithium compound imports with carbon intensity disclosure requirements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Sources &amp; Citations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14400"/>
            <a:ext cx="27432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88720"/>
            <a:ext cx="105156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[1]  UN Comtrade. Bilateral trade flow data. Retrieved 2026-04-16 (2026)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[2]  LME. Lithium Carbonate settlement prices. Data period: Apr 2026. Retrieved 2026-04-16 (2026)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[11]  LodeIQ Knowledge Graph. Retrieved 2026-04-16 (2026)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2026-04-16T16:55:22Z</dcterms:created>
  <dcterms:modified xsi:type="dcterms:W3CDTF">2026-04-16T16:55:22Z</dcterms:modified>
</cp:coreProperties>
</file>