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1. Supply Concentration Risk Analysis
DRC cobalt supply exhibits extreme geographic concentration with compounding operator risk [1]. The two largest facilities control majority capacity:
| Facility | Operator | Country | Capacity (t/yr) | Market Share (%) |
|----------|----------|---------|----------------|------------------|
| Tenke Fungurume | CMOC Group | DRC | 37,000 | 59.7 |
| Mutanda Mine | Glencore | DRC | 25,000 | 40.3 |
| Total DRC |  | DRC | 62,000 | 100.0 |
Geographic HHI: 10,000 (single-country dominance). Operator HHI: 5,928 (CMOC: 59.7^2 + Glencore: 40.3^2 = 5,928) indicating very high concentration risk [11].
Trade flow concentration amplifies this risk  -  the DRC-&gt;China corridor represents 263,789.5 tonnes of cobalt oxides/hydroxides annually, valued at $2.66B [1].
Implications: Any operational disruption at Tenke Fungurume or Mutanda, political instability in DRC, or China-DRC trade restrictions would immediately constrain global cobalt hydroxide availability. Secondary processing concentration in China creates compounded exposure.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2. Processing Infrastructure Vulnerability
Non-Chinese cobalt sulfate refining capacity remains severely constrained [13]:
| Facility | Operator | Country | Capacity (t/yr CoSO4) | Status |
|----------|----------|---------|---------------------|--------|
| Kokkola Refinery | Umicore | Finland | 15,000 | Operating |
| Electra Cobalt Refinery | Electra Battery Materials | Canada | 6,500 | Operating |
| Total Non-China | | | 21,500 | |
China processes 1.7M tonnes cobalt sulfate annually across 224 trade corridors versus 21,500 tonnes Western capacity  -  a 79:1 ratio [1].
Electra Battery Materials' last filing dates to March 2024, creating information lag on operational status [14].
Implications: Western battery manufacturers face severe processing bottlenecks. Any disruption to Finland or Canadian facilities would force greater reliance on Chinese processors, increasing FEOC exposure under IRA Section 30D restrictions.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3. Regulatory and Trade Route Risks
FEOC restrictions create regulatory disruption pathways beyond traditional supply risks [11]. Current trade flows show heavy China exposure:
- China-&gt;Japan: 12,000 t/yr cobalt sulfate [1]
- China-&gt;South Korea: 15,000 t/yr cobalt sulfate [1]
- Belgium-&gt;Finland: 8,000 t/yr (European processing corridor) [1]
IRA Section 30D(d) (7) FEOC exclusions become enforceable in 2025, potentially disrupting established Asian supply chains [11].
CBAM scope expansion review for battery raw materials adds carbon cost vectors to DRC-&gt;EU flows [11].
Implications: Regulatory compliance costs and route restrictions will compound physical supply constraints. Alternative routing through non-FEOC processors requires infrastructure that currently operates at 1.3% of Chinese processing scale.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to Watch
30-Day Alerts:
- Monitor DRC political stability indicators and CMOC/Glencore operational updates  -  any facility maintenance or political tensions immediately affect 62% of hydroxide capacity
- Track cobalt price momentum above $60,000/t threshold, indicating supply-demand imbalance acceleration
- Watch for Electra Battery Materials operational updates given 13-month filing lag
90-Day Alerts:
- FEOC implementation enforcement actions in US EV supply chains  -  potential for supply chain reconfiguration
- Finland-Belgium trade corridor volumes as indicator of European processing capacity utilization
- Chinese cobalt sulfate export restrictions or quotas as trade policy escalation signal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DEIQ_CONTENT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54864"/>
          </a:xfrm>
          <a:prstGeom prst="rect">
            <a:avLst/>
          </a:prstGeom>
          <a:solidFill>
            <a:srgbClr val="C8A86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651052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LIQ-202604-N-Q3  |  LodeIQ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8229600" y="6510528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C8A86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CONFIDENTIAL — Professional Tier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54864"/>
          </a:xfrm>
          <a:prstGeom prst="rect">
            <a:avLst/>
          </a:prstGeom>
          <a:solidFill>
            <a:srgbClr val="C8A862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097280"/>
            <a:ext cx="4572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C8A862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LodeIQ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731520" y="2011680"/>
            <a:ext cx="10058400" cy="1828800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What early warning indicators exist for a cobalt supply disruption in Q3 2026?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731520" y="4114800"/>
            <a:ext cx="1828800" cy="457200"/>
          </a:xfrm>
          <a:prstGeom prst="roundRect">
            <a:avLst>
              <a:gd name="adj" fmla="val 20000"/>
            </a:avLst>
          </a:prstGeom>
          <a:solidFill>
            <a:srgbClr val="C8A862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41148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SIGNAL ENGINE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45720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Prepared for: David Park, Ridgeline Capital Partners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4937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April 16, 2026  |  LIQ-202604-N-Q3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53035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7 sections  ·  5 sources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31520" y="60350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CONFIDENTIAL — Professional Tier  |  AI-generated intelligence report. All claims confidence-rated and source-attributed.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Executive Summary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914400"/>
            <a:ext cx="2743200" cy="36576"/>
          </a:xfrm>
          <a:prstGeom prst="rect">
            <a:avLst/>
          </a:prstGeom>
          <a:solidFill>
            <a:srgbClr val="C8A862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188720"/>
            <a:ext cx="1051560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Aft>
                <a:spcPts val="1000"/>
              </a:spcAft>
            </a:pPr>
            <a:r>
              <a:rPr lang="en-US" sz="1600" dirty="0">
                <a:solidFill>
                  <a:srgbClr val="CBD5E1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Primary Risk Factor: DRC cobalt dominance creates extreme supply concentration  -  79.2% of cobalt hydroxide exports (95,000 tonnes/year) flow DRC-&gt;China, with combined Glencore-CMOC facilities controlling 62,000 t/yr capacity [1]</a:t>
            </a:r>
            <a:endParaRPr lang="en-US" sz="1600" dirty="0"/>
          </a:p>
          <a:p>
            <a:pPr>
              <a:spcAft>
                <a:spcPts val="1000"/>
              </a:spcAft>
            </a:pPr>
            <a:r>
              <a:rPr lang="en-US" sz="1600" dirty="0">
                <a:solidFill>
                  <a:srgbClr val="CBD5E1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Pricing Signal: Cobalt prices at $56,000/t with rising trend indicates supply-demand tightening ahead of Q3 2026 [2]</a:t>
            </a:r>
            <a:endParaRPr lang="en-US" sz="1600" dirty="0"/>
          </a:p>
          <a:p>
            <a:pPr>
              <a:spcAft>
                <a:spcPts val="1000"/>
              </a:spcAft>
            </a:pPr>
            <a:r>
              <a:rPr lang="en-US" sz="1600" dirty="0">
                <a:solidFill>
                  <a:srgbClr val="CBD5E1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Processing Bottleneck: Limited non-Chinese refining capacity (21,500 t/yr combined Finland-Canada sulfate capacity) creates secondary chokepoint for Western supply chains [13]</a:t>
            </a:r>
            <a:endParaRPr lang="en-US" sz="1600" dirty="0"/>
          </a:p>
          <a:p>
            <a:pPr>
              <a:spcAft>
                <a:spcPts val="1000"/>
              </a:spcAft>
            </a:pPr>
            <a:r>
              <a:rPr lang="en-US" sz="1600" dirty="0">
                <a:solidFill>
                  <a:srgbClr val="CBD5E1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Regulatory Amplification: FEOC restrictions and CBAM implementation create additional disruption vectors beyond traditional geopolitical risks [11]</a:t>
            </a:r>
            <a:endParaRPr lang="en-US" sz="16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1. Supply Concentration Risk Analysis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2286000" cy="36576"/>
          </a:xfrm>
          <a:prstGeom prst="rect">
            <a:avLst/>
          </a:prstGeom>
          <a:solidFill>
            <a:srgbClr val="C8A862"/>
          </a:solidFill>
          <a:ln/>
        </p:spPr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97280"/>
          <a:ext cx="10698480" cy="914400"/>
        </p:xfrm>
        <a:graphic>
          <a:graphicData uri="http://schemas.openxmlformats.org/drawingml/2006/table">
            <a:tbl>
              <a:tblPr/>
              <a:tblGrid>
                <a:gridCol w="2139696"/>
                <a:gridCol w="2139696"/>
                <a:gridCol w="2139696"/>
                <a:gridCol w="2139696"/>
                <a:gridCol w="2139696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Facility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Operator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Country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Capacity (t/yr)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Market Share (%)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Tenke Fungurume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CMOC Group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DRC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37,000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59.7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Mutanda Mine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Glencore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DRC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25,000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40.3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Total DRC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DRC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62,000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100.0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2. Processing Infrastructure Vulnerability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2286000" cy="36576"/>
          </a:xfrm>
          <a:prstGeom prst="rect">
            <a:avLst/>
          </a:prstGeom>
          <a:solidFill>
            <a:srgbClr val="C8A862"/>
          </a:solidFill>
          <a:ln/>
        </p:spPr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97280"/>
          <a:ext cx="10698480" cy="914400"/>
        </p:xfrm>
        <a:graphic>
          <a:graphicData uri="http://schemas.openxmlformats.org/drawingml/2006/table">
            <a:tbl>
              <a:tblPr/>
              <a:tblGrid>
                <a:gridCol w="2139696"/>
                <a:gridCol w="2139696"/>
                <a:gridCol w="2139696"/>
                <a:gridCol w="2139696"/>
                <a:gridCol w="2139696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Facility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Operator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Country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Capacity (t/yr CoSO4)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C8A862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Status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Kokkola Refinery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Umicore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Finland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15,000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Operating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Electra Cobalt Refinery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Electra Battery Materials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Canada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6,500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Operating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Total Non-China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E2E8F0"/>
                          </a:solidFill>
                          <a:latin typeface="Helvetica" pitchFamily="34" charset="0"/>
                          <a:ea typeface="Helvetica" pitchFamily="34" charset="-122"/>
                          <a:cs typeface="Helvetica" pitchFamily="34" charset="-120"/>
                        </a:rPr>
                        <a:t>21,500</a:t>
                      </a: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>
                        <a:latin typeface="Helvetica" charset="0"/>
                        <a:ea typeface="Helvetica" charset="0"/>
                        <a:cs typeface="Helvetica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7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1628"/>
                    </a:solidFill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3. Regulatory and Trade Route Risks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2286000" cy="36576"/>
          </a:xfrm>
          <a:prstGeom prst="rect">
            <a:avLst/>
          </a:prstGeom>
          <a:solidFill>
            <a:srgbClr val="C8A862"/>
          </a:solidFill>
          <a:ln/>
        </p:spPr>
      </p:sp>
      <p:sp>
        <p:nvSpPr>
          <p:cNvPr id="5" name="Text 2"/>
          <p:cNvSpPr/>
          <p:nvPr/>
        </p:nvSpPr>
        <p:spPr>
          <a:xfrm>
            <a:off x="731520" y="1097280"/>
            <a:ext cx="10698480" cy="5120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China-&gt;Japan: 12,000 t/yr cobalt sulfate [1]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China-&gt;South Korea: 15,000 t/yr cobalt sulfate [1]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Belgium-&gt;Finland: 8,000 t/yr (European processing corridor) [1]</a:t>
            </a:r>
            <a:endParaRPr lang="en-US" sz="16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286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What to Watch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731520" y="868680"/>
            <a:ext cx="2286000" cy="36576"/>
          </a:xfrm>
          <a:prstGeom prst="rect">
            <a:avLst/>
          </a:prstGeom>
          <a:solidFill>
            <a:srgbClr val="C8A862"/>
          </a:solidFill>
          <a:ln/>
        </p:spPr>
      </p:sp>
      <p:sp>
        <p:nvSpPr>
          <p:cNvPr id="5" name="Text 2"/>
          <p:cNvSpPr/>
          <p:nvPr/>
        </p:nvSpPr>
        <p:spPr>
          <a:xfrm>
            <a:off x="731520" y="1097280"/>
            <a:ext cx="10698480" cy="5120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Monitor DRC political stability indicators and CMOC/Glencore operational updates  -  any facility maintenance or political tensions immediately affect 62% of hydroxide capacity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Track cobalt price momentum above $60,000/t threshold, indicating supply-demand imbalance acceleration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Watch for Electra Battery Materials operational updates given 13-month filing lag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FEOC implementation enforcement actions in US EV supply chains  -  potential for supply chain reconfiguration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•"/>
            </a:pPr>
            <a:r>
              <a:rPr lang="en-US" sz="16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Finland-Belgium trade corridor volumes as indicator of European processing capacity utilization</a:t>
            </a:r>
            <a:endParaRPr lang="en-US" sz="16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Sources &amp; Citations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914400"/>
            <a:ext cx="2743200" cy="36576"/>
          </a:xfrm>
          <a:prstGeom prst="rect">
            <a:avLst/>
          </a:prstGeom>
          <a:solidFill>
            <a:srgbClr val="C8A862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188720"/>
            <a:ext cx="10515600" cy="5029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[1]  UN Comtrade. Bilateral trade flow data. Retrieved 2026-04-16 (2026)</a:t>
            </a:r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[2]  LME. Cobalt settlement prices. Data period: Apr 2026. Retrieved 2026-04-16 (2026)</a:t>
            </a:r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[11]  LodeIQ Knowledge Graph. Retrieved 2026-04-16 (2026)</a:t>
            </a:r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[13]  LodeIQ Knowledge Graph. Retrieved 2026-04-16 (2026)</a:t>
            </a:r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E2E8F0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[14]  LodeIQ Knowledge Graph. Retrieved 2026-04-16 (2026)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430000" y="6510528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94A3B8"/>
                </a:solidFill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2026-04-16T16:56:10Z</dcterms:created>
  <dcterms:modified xsi:type="dcterms:W3CDTF">2026-04-16T16:56:10Z</dcterms:modified>
</cp:coreProperties>
</file>