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Methodology
Single-pass synthesis over the cited source packet: one armed trade-flow trigger, three editorial announcements, 15 curated price snapshots, six trade-route volume records (2023 annual), and 16 regulatory records. No external knowledge was introduced. Price movement figures are drawn solely from the curated baseline records; the magnitude of the flow crossing is stated as absent because it is not present in any record. This brief is intelligence input, not investment advice.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1 — Signal Headline
The monitored Indonesia-to-China nickel intermediates trade route crossed its 2σ upper band above the 30-day moving average versus a 12-month baseline, arming a flow-volume alert on 10 May 2026. *(LodeIQ Knowledge Graph trigger record)* This threshold crossing coincides with a cluster of Indonesian export-control announcements that, if enacted, could structurally alter the same flow. The magnitude of the crossing in absolute tonnes is not available in the source packet.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2 — Trigger Context
The signal monitors monthly flow volume on the Indonesia -&gt; China nickel intermediates corridor. The detection logic is directional-above: the 30-day moving average must exceed the 12-month baseline by at least 2 standard deviations. The trigger moved to armed status on 10 May 2026 and carries a 30-day signal half-life, placing its natural expiry around 9 June 2026. *(LodeIQ Knowledge Graph trigger record)* Whether the trigger has since refreshed, lapsed, or escalated is not determinable from the source packet  -  that is an honest gap. The threshold direction (above baseline) is consistent with a surge in intermediates shipments, but the packet does not carry the actual monthly flow figure that crossed the band, so the magnitude cannot be stated.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3 — Evidence Claims
E1  -  Smelter oversupply concern. Analysts have flagged that Chinese-funded smelter build-up in Indonesia is expected to produce oversupply conditions in nickel. *(LSE RNS (Mining News RSS), FT Mining, pub. 28 Apr 2026)*  NATO Admiralty: C/3 (source tier T2 per the trigger record methodology; editorial source, content plausible but unverified against primary data).
E2  -  Indonesia moving toward a state export monopoly for nickel. Jakarta is reported to be establishing a state-owned enterprise that would become the sole exporter of nickel (alongside palm oil and thermal coal), a structural change that would directly govern the Indonesia -&gt; China corridor the trigger monitors. *(LSE RNS (Mining News RSS), FT Commodities, pub. 20 May 2026)*  NATO Admiralty: C/3 (same basis as E1).
E3  -  China-Indonesia investment friction over nickel curbs. China's embassy warned that regulatory changes could threaten USD 50 billion of investment, signalling active diplomatic tension over Indonesia's nickel export-control trajectory. *(LSE RNS (Mining News RSS), FT Mining, pub. 15 Jun 2026)*  NATO Admiralty: C/3.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4 — Methodology
The crossing was measured as a 30-day moving average of monthly flow volume (tonnes) against a 12-month rolling baseline, with the alert threshold set at &gt;= 2 standard deviations above that baseline. *(LodeIQ Knowledge Graph trigger record)* Price data across all 15 snapshots is a curated LME reference baseline dated April 2026  -  not a live feed  -  and records zero movement (0% change over 7-day and 30-day windows). *(LodeIQ curated baseline, pending live feed)* The price substrate therefore cannot confirm or deny a price response to the flow signal. The trigger's primary source is not captured in the packet; the record is catalogued via the LodeIQ Knowledge Graph as a methodology reference only.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5 — Signal-Strength Rating
*(Per CFA ROS § 11.0  -  Oct 2004.)*
| Axis | Rating | Basis |
|---|---|---|
| Signal strength | LOW | Trigger is armed but primary source absent; magnitude of crossing not quantified; price data shows no movement and is a static baseline, not a live feed |
| Time horizon | ~30 days from 10 May 2026 (half-life P30D) | Signal window likely near or past expiry as of issue date; refresh status unknown |
| Risk of being wrong | MEDIUM | A false positive on a 2σ flow crossing is plausible given curated (non-live) underlying data; the policy developments are editorial-sourced and not yet enacted |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6 — Recent-Window Framing + What Fires Next
The signal lifecycle in the packet runs from late April 2026 (FT oversupply reporting) through the 10 May 2026 trigger arming, the 20 May 2026 state-exporter announcement, and the 15 June 2026 China diplomatic warning  -  a roughly 7-week escalation arc in the policy environment surrounding the corridor. The trigger's 30-day half-life nominally expired around 9 June 2026; whether it re-armed is not in the packet.
Conditions that may fire downstream, based on the packet:
1. If the state export monopoly for nickel is enacted, the Indonesia -&gt; China corridor trigger logic may need recalibration  -  a structural break rather than a statistical deviation.
2. The China diplomatic warning over USD 50 billion at risk *(LSE RNS (Mining News RSS), FT Mining, 15 Jun 2026)* could precede a reduction in Chinese-funded smelter investment, which would alter the oversupply trajectory flagged in E1.
3. No downstream price-signal condition is identifiable from the packet  -  the price baseline is static and the packet carries no forward price indicator for any nickel product form.
Freshness note: price snapshots are April 2026 curated baselines; the most recent narrative evidence is dated 15 June 2026; the issue date is 15 July 2026. A data gap of approximately 30 days exists between the freshest evidence and today.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Limitations &amp; Confidence
- No primary source for the trigger. The flow-crossing record is catalogued via the LodeIQ Knowledge Graph as a methodology reference; the underlying primary trade-flow data source is not captured. This is the single largest confidence constraint.
- Magnitude of crossing absent. The packet does not carry the actual monthly flow figure that crossed the 2σ band  -  only that the threshold was breached. No absolute or relative deviation can be stated.
- Price data is a static curated baseline, not a live feed. All 15 price snapshots resolve to the same April 2026 reference figure of 17,200 USD/tonne with zero recorded movement. No price response to the flow signal is observable from this substrate. A live LME feed would be required to answer the pricing question directly.
- Nickel sulfate trend (DECLINING) carries no price level or date. The declining trend for nickel sulfate *(USGS Mineral Commodity Summaries 2024 / NRCan Critical Minerals Database 2024)* is noted but cannot be quantified or dated from the packet.
- All narrative evidence is editorial-grade (MEDIUM confidence). No primary government gazette, exchange filing with content, or customs data is present. The 30 regulatory filings in the packet are entirely without titles, dates, or company names and contribute nothing to the signal.
- What would sharpen the signal: live LME/CME nickel price feed; primary Indonesian customs or BKPM export-volume data; the actual monthly flow figure that triggered the 2σ crossing; confirmation of whether the trigger re-armed after its 30-day half-life; and the text of any enacted state-exporter legislation.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ODEIQ_CONTENT">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Shape 1"/>
          <p:cNvSpPr/>
          <p:nvPr/>
        </p:nvSpPr>
        <p:spPr>
          <a:xfrm>
            <a:off x="0" y="6492240"/>
            <a:ext cx="12192000" cy="365760"/>
          </a:xfrm>
          <a:prstGeom prst="rect">
            <a:avLst/>
          </a:prstGeom>
          <a:solidFill>
            <a:srgbClr val="1E293B"/>
          </a:solidFill>
          <a:ln/>
        </p:spPr>
      </p:sp>
      <p:sp>
        <p:nvSpPr>
          <p:cNvPr id="4" name="Text 2"/>
          <p:cNvSpPr/>
          <p:nvPr/>
        </p:nvSpPr>
        <p:spPr>
          <a:xfrm>
            <a:off x="457200" y="6510528"/>
            <a:ext cx="5486400" cy="320040"/>
          </a:xfrm>
          <a:prstGeom prst="rect">
            <a:avLst/>
          </a:prstGeom>
          <a:noFill/>
          <a:ln/>
        </p:spPr>
        <p:txBody>
          <a:bodyPr wrap="square" rtlCol="0" anchor="ctr"/>
          <a:lstStyle/>
          <a:p>
            <a:pPr indent="0" marL="0">
              <a:buNone/>
            </a:pPr>
            <a:r>
              <a:rPr lang="en-US" sz="900" dirty="0">
                <a:solidFill>
                  <a:srgbClr val="94A3B8"/>
                </a:solidFill>
                <a:latin typeface="Helvetica" pitchFamily="34" charset="0"/>
                <a:ea typeface="Helvetica" pitchFamily="34" charset="-122"/>
                <a:cs typeface="Helvetica" pitchFamily="34" charset="-120"/>
              </a:rPr>
              <a:t>LIQ-SHOWCASE-SIGNAL-BRIEF-NICKEL-PRIC  |  LodeIQ</a:t>
            </a:r>
            <a:endParaRPr lang="en-US" sz="900" dirty="0"/>
          </a:p>
        </p:txBody>
      </p:sp>
      <p:sp>
        <p:nvSpPr>
          <p:cNvPr id="5" name="Text 3"/>
          <p:cNvSpPr/>
          <p:nvPr/>
        </p:nvSpPr>
        <p:spPr>
          <a:xfrm>
            <a:off x="8229600" y="6510528"/>
            <a:ext cx="3474720" cy="320040"/>
          </a:xfrm>
          <a:prstGeom prst="rect">
            <a:avLst/>
          </a:prstGeom>
          <a:noFill/>
          <a:ln/>
        </p:spPr>
        <p:txBody>
          <a:bodyPr wrap="square" rtlCol="0" anchor="ctr"/>
          <a:lstStyle/>
          <a:p>
            <a:pPr algn="r" indent="0" marL="0">
              <a:buNone/>
            </a:pPr>
            <a:r>
              <a:rPr lang="en-US" sz="900" b="1" dirty="0">
                <a:solidFill>
                  <a:srgbClr val="C8A862"/>
                </a:solidFill>
                <a:latin typeface="Helvetica" pitchFamily="34" charset="0"/>
                <a:ea typeface="Helvetica" pitchFamily="34" charset="-122"/>
                <a:cs typeface="Helvetica" pitchFamily="34" charset="-120"/>
              </a:rPr>
              <a:t>CONFIDENTIAL — Subscriber Only</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Text 1"/>
          <p:cNvSpPr/>
          <p:nvPr/>
        </p:nvSpPr>
        <p:spPr>
          <a:xfrm>
            <a:off x="731520" y="1097280"/>
            <a:ext cx="4572000" cy="640080"/>
          </a:xfrm>
          <a:prstGeom prst="rect">
            <a:avLst/>
          </a:prstGeom>
          <a:noFill/>
          <a:ln/>
        </p:spPr>
        <p:txBody>
          <a:bodyPr wrap="square" rtlCol="0" anchor="ctr"/>
          <a:lstStyle/>
          <a:p>
            <a:pPr indent="0" marL="0">
              <a:buNone/>
            </a:pPr>
            <a:r>
              <a:rPr lang="en-US" sz="3600" b="1" dirty="0">
                <a:solidFill>
                  <a:srgbClr val="C8A862"/>
                </a:solidFill>
                <a:latin typeface="Helvetica" pitchFamily="34" charset="0"/>
                <a:ea typeface="Helvetica" pitchFamily="34" charset="-122"/>
                <a:cs typeface="Helvetica" pitchFamily="34" charset="-120"/>
              </a:rPr>
              <a:t>LodeIQ</a:t>
            </a:r>
            <a:endParaRPr lang="en-US" sz="3600" dirty="0"/>
          </a:p>
        </p:txBody>
      </p:sp>
      <p:sp>
        <p:nvSpPr>
          <p:cNvPr id="4" name="Text 2"/>
          <p:cNvSpPr/>
          <p:nvPr/>
        </p:nvSpPr>
        <p:spPr>
          <a:xfrm>
            <a:off x="731520" y="2011680"/>
            <a:ext cx="10058400" cy="1828800"/>
          </a:xfrm>
          <a:prstGeom prst="rect">
            <a:avLst/>
          </a:prstGeom>
          <a:noFill/>
          <a:ln/>
        </p:spPr>
        <p:txBody>
          <a:bodyPr wrap="square" rtlCol="0" anchor="t">
            <a:normAutofit/>
          </a:bodyPr>
          <a:lstStyle/>
          <a:p>
            <a:pPr indent="0" marL="0">
              <a:buNone/>
            </a:pPr>
            <a:r>
              <a:rPr lang="en-US" sz="3200" b="1" dirty="0">
                <a:solidFill>
                  <a:srgbClr val="FFFFFF"/>
                </a:solidFill>
                <a:latin typeface="Helvetica" pitchFamily="34" charset="0"/>
                <a:ea typeface="Helvetica" pitchFamily="34" charset="-122"/>
                <a:cs typeface="Helvetica" pitchFamily="34" charset="-120"/>
              </a:rPr>
              <a:t>Signal Brief — Nickel Price Movement</a:t>
            </a:r>
            <a:endParaRPr lang="en-US" sz="3200" dirty="0"/>
          </a:p>
        </p:txBody>
      </p:sp>
      <p:sp>
        <p:nvSpPr>
          <p:cNvPr id="5" name="Shape 3"/>
          <p:cNvSpPr/>
          <p:nvPr/>
        </p:nvSpPr>
        <p:spPr>
          <a:xfrm>
            <a:off x="731520" y="4114800"/>
            <a:ext cx="1764792" cy="457200"/>
          </a:xfrm>
          <a:prstGeom prst="roundRect">
            <a:avLst>
              <a:gd name="adj" fmla="val 20000"/>
            </a:avLst>
          </a:prstGeom>
          <a:solidFill>
            <a:srgbClr val="C8A862"/>
          </a:solidFill>
          <a:ln/>
        </p:spPr>
      </p:sp>
      <p:sp>
        <p:nvSpPr>
          <p:cNvPr id="6" name="Text 4"/>
          <p:cNvSpPr/>
          <p:nvPr/>
        </p:nvSpPr>
        <p:spPr>
          <a:xfrm>
            <a:off x="731520" y="4114800"/>
            <a:ext cx="1764792"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SIGNAL BRIEF</a:t>
            </a:r>
            <a:endParaRPr lang="en-US" sz="1400" dirty="0"/>
          </a:p>
        </p:txBody>
      </p:sp>
      <p:sp>
        <p:nvSpPr>
          <p:cNvPr id="7" name="Shape 5"/>
          <p:cNvSpPr/>
          <p:nvPr/>
        </p:nvSpPr>
        <p:spPr>
          <a:xfrm>
            <a:off x="2724912" y="4114800"/>
            <a:ext cx="2080260" cy="457200"/>
          </a:xfrm>
          <a:prstGeom prst="roundRect">
            <a:avLst>
              <a:gd name="adj" fmla="val 20000"/>
            </a:avLst>
          </a:prstGeom>
          <a:solidFill>
            <a:srgbClr val="EF4444"/>
          </a:solidFill>
          <a:ln/>
        </p:spPr>
      </p:sp>
      <p:sp>
        <p:nvSpPr>
          <p:cNvPr id="8" name="Text 6"/>
          <p:cNvSpPr/>
          <p:nvPr/>
        </p:nvSpPr>
        <p:spPr>
          <a:xfrm>
            <a:off x="2724912" y="4114800"/>
            <a:ext cx="2080260"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CONFIDENCE: LOW</a:t>
            </a:r>
            <a:endParaRPr lang="en-US" sz="1400" dirty="0"/>
          </a:p>
        </p:txBody>
      </p:sp>
      <p:sp>
        <p:nvSpPr>
          <p:cNvPr id="9" name="Text 7"/>
          <p:cNvSpPr/>
          <p:nvPr/>
        </p:nvSpPr>
        <p:spPr>
          <a:xfrm>
            <a:off x="731520" y="4572000"/>
            <a:ext cx="73152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July 15, 2026  |  LIQ-SHOWCASE-SIGNAL-BRIEF-NICKEL-PRIC</a:t>
            </a:r>
            <a:endParaRPr lang="en-US" sz="1400" dirty="0"/>
          </a:p>
        </p:txBody>
      </p:sp>
      <p:sp>
        <p:nvSpPr>
          <p:cNvPr id="10" name="Text 8"/>
          <p:cNvSpPr/>
          <p:nvPr/>
        </p:nvSpPr>
        <p:spPr>
          <a:xfrm>
            <a:off x="731520" y="4937760"/>
            <a:ext cx="45720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8 sections  ·  0 sources</a:t>
            </a:r>
            <a:endParaRPr lang="en-US" sz="1400" dirty="0"/>
          </a:p>
        </p:txBody>
      </p:sp>
      <p:sp>
        <p:nvSpPr>
          <p:cNvPr id="11" name="Text 9"/>
          <p:cNvSpPr/>
          <p:nvPr/>
        </p:nvSpPr>
        <p:spPr>
          <a:xfrm>
            <a:off x="731520" y="6035040"/>
            <a:ext cx="10058400" cy="365760"/>
          </a:xfrm>
          <a:prstGeom prst="rect">
            <a:avLst/>
          </a:prstGeom>
          <a:noFill/>
          <a:ln/>
        </p:spPr>
        <p:txBody>
          <a:bodyPr wrap="square" rtlCol="0" anchor="ctr"/>
          <a:lstStyle/>
          <a:p>
            <a:pPr indent="0" marL="0">
              <a:buNone/>
            </a:pPr>
            <a:r>
              <a:rPr lang="en-US" sz="1100" i="1" dirty="0">
                <a:solidFill>
                  <a:srgbClr val="94A3B8"/>
                </a:solidFill>
                <a:latin typeface="Helvetica" pitchFamily="34" charset="0"/>
                <a:ea typeface="Helvetica" pitchFamily="34" charset="-122"/>
                <a:cs typeface="Helvetica" pitchFamily="34" charset="-120"/>
              </a:rPr>
              <a:t>CONFIDENTIAL — Subscriber Only  |  AI-generated intelligence report. All claims confidence-rated and source-attributed.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Methodology</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Single-pass synthesis over the cited source packet: one armed trade-flow trigger, three editorial announcements, 15 curated price snapshots, six trade-route volume records (2023 annual), and 16 regulatory records.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external knowledge was introduced.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Price movement figures are drawn solely from the curated baseline records; the magnitude of the flow crossing is stated as absent because it is not present in any record.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brief is intelligence input, not investment advice.</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1520" y="274320"/>
            <a:ext cx="9144000" cy="640080"/>
          </a:xfrm>
          <a:prstGeom prst="rect">
            <a:avLst/>
          </a:prstGeom>
          <a:noFill/>
          <a:ln/>
        </p:spPr>
        <p:txBody>
          <a:bodyPr wrap="square" rtlCol="0" anchor="ctr"/>
          <a:lstStyle/>
          <a:p>
            <a:pPr indent="0" marL="0">
              <a:buNone/>
            </a:pPr>
            <a:r>
              <a:rPr lang="en-US" sz="2800" b="1" dirty="0">
                <a:solidFill>
                  <a:srgbClr val="FFFFFF"/>
                </a:solidFill>
                <a:latin typeface="Helvetica" pitchFamily="34" charset="0"/>
                <a:ea typeface="Helvetica" pitchFamily="34" charset="-122"/>
                <a:cs typeface="Helvetica" pitchFamily="34" charset="-120"/>
              </a:rPr>
              <a:t>Executive Summary</a:t>
            </a:r>
            <a:endParaRPr lang="en-US" sz="2800" dirty="0"/>
          </a:p>
        </p:txBody>
      </p:sp>
      <p:sp>
        <p:nvSpPr>
          <p:cNvPr id="3" name="Shape 1"/>
          <p:cNvSpPr/>
          <p:nvPr/>
        </p:nvSpPr>
        <p:spPr>
          <a:xfrm>
            <a:off x="731520" y="914400"/>
            <a:ext cx="2743200" cy="36576"/>
          </a:xfrm>
          <a:prstGeom prst="rect">
            <a:avLst/>
          </a:prstGeom>
          <a:solidFill>
            <a:srgbClr val="C8A862"/>
          </a:solidFill>
          <a:ln/>
        </p:spPr>
      </p:sp>
      <p:sp>
        <p:nvSpPr>
          <p:cNvPr id="4" name="Text 2"/>
          <p:cNvSpPr/>
          <p:nvPr/>
        </p:nvSpPr>
        <p:spPr>
          <a:xfrm>
            <a:off x="731520" y="1188720"/>
            <a:ext cx="10515600" cy="5029200"/>
          </a:xfrm>
          <a:prstGeom prst="rect">
            <a:avLst/>
          </a:prstGeom>
          <a:noFill/>
          <a:ln/>
        </p:spPr>
        <p:txBody>
          <a:bodyPr wrap="square" rtlCol="0" anchor="t"/>
          <a:lstStyle/>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1 — Signal Headline: The monitored Indonesia-to-China nickel intermediates trade route crossed its 2σ upper band above the 30-day moving average versus a 12-month baseline, arming a flow-volume alert on 10 May 2026.</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2 — Trigger Context: The signal monitors monthly flow volume on the Indonesia -&gt; China nickel intermediates corridor.</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3 — Evidence Claims: E1  -  Smelter oversupply concern.</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4 — Methodology: The crossing was measured as a 30-day moving average of monthly flow volume (tonnes) against a 12-month rolling baseline, with the alert threshold set at &gt;= 2 standard deviations above...</a:t>
            </a:r>
            <a:endParaRPr lang="en-US" sz="15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1 — Signal Headline</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monitored Indonesia-to-China nickel intermediates trade route crossed its 2σ upper band above the 30-day moving average versus a 12-month baseline, arming a flow-volume alert on 10 May 2026.</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*(LodeIQ Knowledge Graph trigger record)* This threshold crossing coincides with a cluster of Indonesian export-control announcements that, if enacted, could structurally alter the same flow.</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magnitude of the crossing in absolute tonnes is not available in the source packet.</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2 — Trigger Context</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signal monitors monthly flow volume on the Indonesia -&gt; China nickel intermediates corridor.</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detection logic is directional-above: the 30-day moving average must exceed the 12-month baseline by at least 2 standard deviations.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trigger moved to armed status on 10 May 2026 and carries a 30-day signal half-life, placing its natural expiry around 9 June 2026.</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*(LodeIQ Knowledge Graph trigger record)* Whether the trigger has since refreshed, lapsed, or escalated is not determinable from the source packet  -  that is an honest gap.</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threshold direction (above baseline) is consistent with a surge in intermediates shipments, but the packet does not carry the actual monthly flow figure that crossed the band, so the.</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3 — Evidence Claims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E1  -  Smelter oversupply concern.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Analysts have flagged that Chinese-funded smelter build-up in Indonesia is expected to produce oversupply conditions in nickel.</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*(LSE RNS (Mining News RSS), FT Mining, pub.</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28 Apr 2026)*  NATO Admiralty: C/3 (source tier T2 per the trigger record methodology; editorial source, content plausible but unverified against primary data).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E2  -  Indonesia moving toward a state export monopoly for nickel.</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12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4 — Methodology</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crossing was measured as a 30-day moving average of monthly flow volume (tonnes) against a 12-month rolling baseline, with the alert threshold set at &gt;= 2 standard deviations above.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*(LodeIQ Knowledge Graph trigger record)* Price data across all 15 snapshots is a curated LME reference baseline dated April 2026 - not a live feed - and records zero movement.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*(LodeIQ curated baseline, pending live feed)* The price substrate therefore cannot confirm or deny a price response to the flow signal.</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trigger's primary source is not captured in the packet; the record is catalogued via the LodeIQ Knowledge Graph as a methodology reference only.</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5 — Signal-Strength Rating</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3566160"/>
                <a:gridCol w="3566160"/>
                <a:gridCol w="356616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Axis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Rating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Basis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Signal strength</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LOW</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Trigger is armed but primary source absent; magnitude of crossing not quantified; price data shows no movement and is a static baseline, not a live feed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Time horizon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~30 days from 10 May 2026 (half-life P30D)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Signal window likely near or past expiry as of issue date; refresh status unknown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Risk of being wrong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 false positive on a 2σ flow crossing is plausible given curated (non-live) underlying data; the policy developments are editorial-sourced and not yet 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6 — Recent-Window Framing + What Fires Next</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signal lifecycle in the packet runs from late April 2026 (FT oversupply reporting) through the 10 May 2026 trigger arming, the 20 May 2026 state-exporter announcement, and the 15.</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trigger's 30-day half-life nominally expired around 9 June 2026; whether it re-armed is not in the packet.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Conditions that may fire downstream, based on the packet: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1.</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If the state export monopoly for nickel is enacted, the Indonesia -&gt; China corridor trigger logic may need recalibration  -  a structural break rather than a statistical deviation.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China diplomatic warning over USD 50 billion at risk *(LSE RNS (Mining News RSS), FT Mining, 15 Jun 2026)* could precede a reduction in Chinese-funded smelter investment, which would.</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8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320040" y="228600"/>
            <a:ext cx="82296" cy="5852160"/>
          </a:xfrm>
          <a:prstGeom prst="rect">
            <a:avLst/>
          </a:prstGeom>
          <a:solidFill>
            <a:srgbClr val="F59E0B"/>
          </a:solidFill>
          <a:ln/>
        </p:spPr>
      </p:sp>
      <p:sp>
        <p:nvSpPr>
          <p:cNvPr id="3" name="Text 1"/>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Data Limitations &amp; Confidence</a:t>
            </a:r>
            <a:endParaRPr lang="en-US" sz="2600" dirty="0"/>
          </a:p>
        </p:txBody>
      </p:sp>
      <p:sp>
        <p:nvSpPr>
          <p:cNvPr id="4" name="Shape 2"/>
          <p:cNvSpPr/>
          <p:nvPr/>
        </p:nvSpPr>
        <p:spPr>
          <a:xfrm>
            <a:off x="731520" y="868680"/>
            <a:ext cx="2286000" cy="36576"/>
          </a:xfrm>
          <a:prstGeom prst="rect">
            <a:avLst/>
          </a:prstGeom>
          <a:solidFill>
            <a:srgbClr val="F59E0B"/>
          </a:solidFill>
          <a:ln/>
        </p:spPr>
      </p:sp>
      <p:sp>
        <p:nvSpPr>
          <p:cNvPr id="6" name="Text 3"/>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primary source for the trigger. The flow-crossing record is catalogued via the LodeIQ Knowledge Graph as a methodology reference; the underlying primary trade-flow data source is not captured. This.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Magnitude of crossing absent. The packet does not carry the actual monthly flow figure that crossed the 2σ band - only that the threshold was breached. No absolute or relative.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Price data is a static curated baseline, not a live feed. All 15 price snapshots resolve to the same April 2026 reference figure of 17,200 USD/tonne with zero recorded movement.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Nickel sulfate trend (DECLINING) carries no price level or date. The declining trend for nickel sulfate *(USGS Mineral Commodity Summaries 2024 / NRCan Critical Minerals Database 2024)* is noted but.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All narrative evidence is editorial-grade (MEDIUM confidence). No primary government gazette, exchange filing with content, or customs data is present. The 30 regulatory filings in the packet are entirely without.</a:t>
            </a:r>
            <a:endParaRPr lang="en-US" sz="1600" dirty="0"/>
          </a:p>
        </p:txBody>
      </p:sp>
      <p:sp>
        <p:nvSpPr>
          <p:cNvPr id="7" name="Text 4"/>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6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2026-07-15T19:28:50Z</dcterms:created>
  <dcterms:modified xsi:type="dcterms:W3CDTF">2026-07-15T19:28:50Z</dcterms:modified>
</cp:coreProperties>
</file>