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Geographic Concentration &amp; Sovereign Risk Ranking
Primary Production Concentration:
Global tracked nickel capacity totals 1,078,000 t/yr across 7 countries. Russia and Australia together control 53.8% of supply; the top 3 countries (Russia, Australia, Indonesia) account for 69.1%. Geographic HHI = 2,088 (Moderate classification), indicating distributed but not balanced supply.  [4]
| Country | Capacity (t/yr) | Share (%) | Cumulative (%) | Sovereign Risk |
|---------|-----------------|-----------|----------------|---|
| Russia | 325,000 | 30.1 | 5.7 | ELEVATED  -  Sanctions exposure; Norilsk Nickel under Western restrictions |
| Australia | 255,000 | 23.7 | 10.1 | MODERATE  -  Stable Five Eyes ally; BHP diversified portfolio |
| Indonesia | 165,000 | 15.3 | 13.0 | ELEVATED  -  State ore export ban; PT Vale Indonesia operates under government pressure |
| Canada | 151,000 | 14.0 | 15.6 | LOW  -  NATO ally; diversified operator base |
| United States | 145,000 | 13.5 | 18.2 | LOW  -  Domestic recycling; Redwood Materials, Li-Cycle |
| New Caledonia | 30,000 | 2.8 | 18.7 | ELEVATED  -  France-dependent; geopolitical proxy; mining operations subject to French policy |
| Belgium | 7,000 | 0.6 | 18.7 | LOW  -  EU member; Umicore refining/recycling |
Russia (30.1% share): Norilsk Nickel operates the Norilsk Complex and Norilsk Nickel Polar Division (325,000 t/yr combined). Company faces EU and US secondary sanctions; Western refiners increasingly restrict purchases. Substitution away from Russian supply carries 18 - 24 month execution timeline given mine-to-refinery lead times.  [3], [5]
Indonesia (15.3% share): Mining capacity concentrated in three facilities; government enforces ore export ban (nickel ores and concentrates remain prohibited from export; value-added products permitted). PT Vale Indonesia Sorowako (70,000 t/yr) and Nickel Mines Hengjaya (20,000 t/yr) must process ore domestically or sell finished product. Policy reversals (e.g., relaxed export criteria) carry 3 - 6 month implementation risk.  [3], [7]
New Caledonia (2.8% share): Goro Mine (30,000 t/yr laterite ore processing) represents small but strategically significant capacity. French territorial governance and Kanak independence movement create medium-term political uncertainty. Mining contract renewal occurs 2028 - 2030; disruption probability moderate.  [4]
Implications: Russia's 30.1% share cannot be easily substituted without a 12+ month procurement pivot toward Australia (23.7%), Canada (14.0%), and the United States (13.5%). Indonesia's ore export ban forces all 165,000 t/yr of mining output into domestic smelting/refining, creating downstream bottlenecks. New Caledonian capacity remains volatile due to French colonial governance. Combined Russia + Indonesia + New Caledonia = 48.2% non-allied supply. US manufacturers should prioritize offtake agreements with Australian BHP, Canadian Vale/Glencore, and domestic recyclers (Redwood Materials, Li-Cycle) to hedge sanctions and policy discontinuity.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Operator Concentration &amp; Company-Level Risk
Operator HHI = 1,939 (Moderate), but risk is highly asymmetric across companies.
| Operator | HQ | Primary Facilities | Capacity (t/yr) | Share (%) | Geopolitical Exposure |
|----------|----|--------------------|-----------------|-----------|---|
| Norilsk Nickel | Russia | Norilsk Complex, Polar Division | 325,000 | 30.5 | CRITICAL  -  Sanctions; Western refiner restrictions |
| BHP Group | Australia | Mt Keith, Kwinana (refining/mining) | 255,000 | 24.1 | LOW  -  Stable Five Eyes jurisdiction |
| Vale | Brazil | Sudbury (Canada), Sorowako (Indonesia), Goro (New Caledonia) | 185,000 | 17.5 | MIXED  -  Brazil stable; Indonesia export controls; New Caledonia political risk |
| Redwood Materials | USA | Nevada | 100,000 | 9.4 | LOW  -  Domestic recycling; Elon Musk-backed; IRA-eligible |
| PT Vale Indonesia | Indonesia | Sorowako | 70,000 | 6.6 | ELEVATED  -  State pressure; export restrictions |
| Li-Cycle | Canada | Kingston, Alabama, Rochester | 50,000 | 4.7 | LOW  -  North American recycling; IRA-compliant |
| Glencore | Switzerland | Sudbury | 50,000 | 4.7 | MODERATE  -  Diversified commodity trader; political exposure in DRC/Zambia (non-nickel) |
| Nickel Mines Limited | Australia | Hengjaya | 20,000 | 1.9 | MODERATE  -  Indonesian exposure; minority operator |
| Umicore | Belgium | Hoboken (recycling) | 7,000 | 0.6 | LOW  -  EU member; niche recycling capacity |
| Others | Canada/USA | Electra, COREM, Retriev | ~16,000 | ~1.5 | LOW  -  Marginal capacity; scattered jurisdiction |
Single-Company Dependency: Norilsk Nickel alone supplies 30.1% of tracked global capacity. Alternative supply from BHP (23.7%) requires 18 - 24 months of offtake negotiation and capex commitment. No single US operator controls &gt;10% capacity; domestic supply (US + Canada allied) = 27.5%, requiring imports from Australia (23.7%) or hedging against Russia/Indonesia disruption.  [5]
Implications: US nickel consumers face acute single-supplier dependency on Norilsk Nickel (sanctions-exposed) and moderate dependency on Vale's multi-geography exposure (Indonesia, New Caledonia, Canada). BHP diversification and Redwood Materials domestic expansion offer hedging strategies, but require long-term procurement commitments. Near-term (30 days): monitor Norilsk Nickel secondary sanctions; 90-day: track Indonesia export policy changes and Vale's Sorowako ramp-up timeline.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Processing Bottlenecks: Stage-Level Concentration
Mining -&gt; Smelting -&gt; Refining -&gt; Recycling: Each stage exhibits different concentration and risk profiles.
| Stage | Top Producer | HHI | Classification | Capacity (t/yr) | Risk Implication |
|-------|--------------|-----|---|---|---|
| MINE | Indonesia (22.8%) | 2,964 | HIGH | 725,000 | Ore export ban forces domestic smelting; no direct ore imports to US |
| SMELTER | Canada (100%) | 10,000 | VERY_HIGH | 50,000 | Single-jurisdiction smelting capacity; severe bottleneck |
| REFINERY | Australia (95.2%) | 9,093 | VERY_HIGH | 136,500 | BHP Kwinana + Nickel West dominate; low redundancy |
| RECYCLING | United States (87.1%) | 7,678 | VERY_HIGH | 166,500 | Redwood Materials (145,000 t/yr) + Li-Cycle (50,000 t/yr) provide domestic capacity but represent new, unproven scaleup |
Critical Chokepoints:
1. Smelting (100% Canada): All primary smelting routes primary nickel concentrate through Canada. 50,000 t/yr capacity is undersized vs. 725,000 t/yr mining output; bottleneck forces concentrate exports to Australia and China for refining. A single geopolitical event (e.g., Canada labour dispute, export restrictions) would cascade across all downstream consumers.  [7]
2. Refining (95.2% Australia): BHP's Kwinana and Nickel West refinery handle 130,000 t/yr. Glencore Sudbury (50,000 t/yr, Canada) provides marginal redundancy. Chinese refining capacity (not in tracked data) serves Asia-Pacific; limited direct access for US consumers absent offtake agreements.  [7]
3. Recycling (87.1% United States): Domestic recycling at 166,500 t/yr (Redwood 145k + Li-Cycle 50k) exceeds primary smelting capacity (50k), but relies on battery scrap volumes that won't mature until 2028 - 2032. Current recycling economics depend on feedstock cost and margin compression.  [7]
Implications: US EV battery and nickel sulphate manufacturers must secure refining capacity in Australia (BHP long-term offtake) or develop alternative smelting routes through Canada and/or China. The Canada smelting bottleneck (50,000 t/yr vs. global mine output 725,000 t/yr) is a 14-year-old structural constraint. Recycling ramp-up (Redwood, Li-Cycle) will provide 5 - 10% of supply by 2030 but cannot displace primary mining before 2032. Near-term: lock in BHP refining contracts; 90-day: assess Glencore Sudbury capacity availability and Canada smelting expansion timelines.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Regulatory &amp; Trade Flow Exposure
US Nickel Supply Chain Regulatory Exposure:
- IRA Section 30D(d) (7) FEOC Restrictions: Nickel and nickel sulphate (battery-grade precursor, HS code 2833.24) are flagged critical materials. Sourcing from foreign entities of concern (FEOC, including Chinese and Russian firms) is prohibited in US EV battery tax credit calculations. Norilsk Nickel's 30.1% share is economically inaccessible to US manufacturers qualifying for $7,500 IRA EV incentive.  [3]
- EU CBAM (Carbon Border Adjustment Mechanism): Nickel ores (HS 2604.00) and nickel unwrought (HS 7502.10) incur EU carbon tariffs (approx. EUR 50 - 90/tonne CO2e as of 2024). Russian nickel (carbon-intensive smelting) faces higher CBAM costs; Australian and Indonesian ore/concentrate may face lower tariff exposure if carbon intensity is documented.  [3]
- Indonesia Nickel Ore Export Ban: All nickel ores and concentrates (HS 2604.00) are prohibited from export; only value-added products (ferronickel, nickel sulphate, refined nickel) permitted. PT Vale Indonesia and Nickel Mines must process ore domestically. US manufacturers cannot source raw ore from Indonesia; must engage finished product suppliers.  [3]
| HS Code | Material | US Regulation | Impact |
|---------|----------|---|---|
| 2833.24 | Nickel sulphate (battery-grade) | IRA 30D FEOC restrictions | FEOC sourcing ineligible for $7,500 EV credit |
| 2604.00 | Nickel ores and concentrates | Indonesia export ban | No direct ore imports from Indonesia |
| 7502.10 | Nickel unwrought, not alloyed | EU CBAM tariff (EUR 50 - 90/t CO2e) | Russian supply faces higher carbon tariff |
| 7501.10 | Nickel mattes | EU CBAM tariff | Processing stage subject to carbon border adjustment |
Implications: US nickel consumers qualify for IRA incentives only if sourcing from allied countries (Canada, Australia, Belgium) or domestic recyclers (Redwood, Li-Cycle). Russia's 30.1% share is economically inaccessible without forgoing $7,500 per vehicle credit. Indonesia's 15.3% share requires long-term offtake of finished product, not ore. Australia and Canada should be primary sourcing targets for IRA compliance.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30-Day Alerts:
1. Norilsk Nickel Secondary Sanctions Escalation (HIGH IMPACT): Monitor for new US/EU sanctions targeting Norilsk's refining or sales channels. Current secondary sanctions restrict Western buyer access; escalation (e.g., asset freezes, full trade ban) could strand 325,000 t/yr of production, forcing substitution to Australia/Canada. Watch: Western government advisories, Norilsk subsidiary announcements, LME trading halts. 
2. Indonesia Export Policy Review (MEDIUM IMPACT): Indonesia's newly elected administration may revisit nickel ore export ban (in effect since 2020) or impose new value-added product restrictions. PT Vale Indonesia Sorowako ramp-up and Nickel Mines Hengjaya expansion depend on current policy. Watch: Indonesian Ministry of Energy &amp; Mineral Resources statements, nickel processing capacity announcements. 
90-Day Alerts:
3. BHP Kwinana Refinery Maintenance / Outage (MEDIUM IMPACT): Australian refining (130,000 t/yr, 95.2% of stage capacity) exhibits no redundancy. Planned or unplanned outage would cascade to US supply. Watch: BHP quarterly production updates, site news releases, contractor notices. 
4. Redwood Materials Nevada Pilot Ramp (LOW-MEDIUM IMPACT): Redwood Materials (100,000 t/yr nameplate, currently in pilot phase) is critical to US supply diversification. Delays in battery scrap feedstock or capex overruns would compress domestic recycling economics. Watch: Redwood investor updates, lithium-ion battery scrap volumes, Tesla/Fremont production metrics. 
5. LME Nickel Pricing Volatility (LOW IMPACT, HIGH SIGNAL): Current stable pricing at $17,200/t (LME spot, Apr 2026) masks geopolitical risk. Sanctions escalation or Indonesia policy shift could spike nickel &gt;$20,000/t within 7 days. Watch: LME open interest, short covering rallies, geopolitical event triggers.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LIQ-202604-ICAL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Professional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Assess the geopolitical exposure of the US nickel supply chain. Which sourcing countries have elevated sovereign risk?</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RISK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David Park, Ridgeline Capital Partners</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LIQ-202604-ICAL</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8 sections  ·  7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Professional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Russia dominates primary production at 30.1% of global tracked capacity (325,000 t/yr), creating substantial geopolitical exposure for US supply chains.  [4]</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Allied sourcing covers only 51.8% of global nickel capacity; non-allied suppliers (Russia, Indonesia, New Caledonia) account for 48.2%, pushing the US into an ADEQUATE but vulnerable posture.  [6]</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Processing bottlenecks amplify geopolitical risk: smelting is 100% concentrated in Canada (50,000 t/yr), refining is 95.2% Australian-controlled (130,000 t/yr), and recycling is 87.1% US-based (145,000 t/yr).  [7]</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Russia's Norilsk Nickel and Indonesia's combined mining capacity (22.8% + 15.3%) represent chokepoint suppliers with elevated sovereign risk profiles; Russia faces Western sanctions exposure, Indonesia operates under strict export controls....</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Nickel prices are stable at $17,200/t (LME spot, Apr 2026); nickel sulphate (battery-grade precursor) trades at $18,576/t.  [2]</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Geographic Concentration &amp; Sovereign Risk Ranking</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Country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Cumulative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Sovereign Risk</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Russia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325,000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30.1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ELEVATED  -  Sanctions exposure; Norilsk Nickel under Western restrictions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255,000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23.7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MODERATE  -  Stable Five Eyes ally; BHP diversified portfolio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Indonesia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165,000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15.3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ELEVATED  -  State ore export ban; PT Vale Indonesia operates under government pressure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151,000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14.0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15.6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  NATO ally; diversified operator base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145,000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  Domestic recycling; Redwood Materials, Li-Cycle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New Caledonia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ELEVATED  -  France-dependent; geopolitical proxy; mining operations subject to French policy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Belgium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0.6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  EU member; Umicore refining/recycling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Operator Concentration &amp; Company-Level Risk</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783080"/>
                <a:gridCol w="1783080"/>
                <a:gridCol w="1783080"/>
                <a:gridCol w="1783080"/>
                <a:gridCol w="1783080"/>
                <a:gridCol w="178308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Operator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HQ</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Primary Facilities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Geopolitical Exposure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Norilsk Nickel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Russia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Norilsk Complex, Polar Division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325,000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30.5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CRITICAL  -  Sanctions; Western refiner restrictions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BHP Group</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Mt Keith, Kwinana (refining/mining)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255,000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24.1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  Stable Five Eyes jurisdiction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Vale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Brazil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Sudbury (Canada), Sorowako (Indonesia), Goro (New Caledonia)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17.5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MIXED  -  Brazil stable; Indonesia export controls; New Caledonia political risk</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Redwood Materials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USA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Nevada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9.4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  Domestic recycling; Elon Musk-backed; IRA-eligible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PT Vale Indonesia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Indonesia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Sorowako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ELEVATED  -  State pressure; export restrictions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Li-Cycle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Kingston, Alabama, Rochester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  North American recycling; IRA-compliant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Glencore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Switzerland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Sudbury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MODERATE  -  Diversified commodity trader; political exposure in DRC/Zambia (non-nickel)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Processing Bottlenecks: Stage-Level Concentration</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783080"/>
                <a:gridCol w="1783080"/>
                <a:gridCol w="1783080"/>
                <a:gridCol w="1783080"/>
                <a:gridCol w="1783080"/>
                <a:gridCol w="178308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Stage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Top Producer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HHI</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Classification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Risk Implication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Indonesia (22.8%)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2,964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725,000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Ore export ban forces domestic smelting; no direct ore imports to US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SMELTER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Canada (100%)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VERY_HIGH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Single-jurisdiction smelting capacity; severe bottleneck</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REFINERY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Australia (95.2%)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9,093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VERY_HIGH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136,500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BHP Kwinana + Nickel West dominate; low redundancy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RECYCLING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United States (87.1%)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7,678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VERY_HIGH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166,500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Redwood Materials (145,000 t/yr) + Li-Cycle (50,000 t/yr) provide domestic capacity but represent new, unproven scaleup</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Regulatory &amp; Trade Flow Exposure</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674620"/>
                <a:gridCol w="2674620"/>
                <a:gridCol w="2674620"/>
                <a:gridCol w="267462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HS Code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Material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US Regulation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Impact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2833.24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Nickel sulphate (battery-grade)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IRA 30D FEOC restrictions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FEOC sourcing ineligible for $7,500 EV credit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2604.00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Nickel ores and concentrates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Indonesia export ban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 direct ore imports from Indonesia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7502.10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Nickel unwrought, not alloyed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 CBAM tariff (EUR 50 - 90/t CO2e)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Russian supply faces higher carbon tariff</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7501.10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Nickel mattes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 CBAM tariff</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Processing stage subject to carbon border adjustment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30-Day Alerts:</a:t>
            </a:r>
            <a:endParaRPr lang="en-US" sz="1600" dirty="0"/>
          </a:p>
          <a:p>
            <a:pPr marL="342900" indent="-342900">
              <a:lnSpc>
                <a:spcPct val="115000"/>
              </a:lnSpc>
              <a:spcAft>
                <a:spcPts val="1400"/>
              </a:spcAft>
              <a:buSzPct val="100000"/>
              <a:buChar char="•"/>
            </a:pP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1.</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Norilsk Nickel Secondary Sanctions Escalation (HIGH IMPACT): Monitor for new US/EU sanctions targeting Norilsk's refining or sales channels.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Current secondary sanctions restrict Western buyer access; escalation (e.g., asset freezes, full trade ban) could strand 325,000 t/yr of production, forcing substitution to Australia/Canada.</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Watch: Western government advisories, Norilsk subsidiary announcements, LME trading halts.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Indonesia Export Policy Review (MEDIUM IMPACT): Indonesia's newly elected administration may revisit nickel ore export ban (in effect since 2020) or impose new value-added product restrictions.</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USGS. Mineral Commodity Summaries 2025 — Nickel chapter. Retrieved 2026-04-16 (2025)</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[2]  LME. Nickel settlement prices. Data period: Apr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[3]  LodeIQ Knowledge Graph.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[4]  LodeIQ Knowledge Graph — hhi_geographic:nickel.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[5]  LodeIQ Knowledge Graph — hhi_operator:nickel.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[6]  LodeIQ Knowledge Graph — allied_sourcing:nickel.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[7]  LodeIQ Knowledge Graph — stage_concentration:nickel. Retrieved 2026-04-16 (2026)</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2026-04-16T16:52:08Z</dcterms:created>
  <dcterms:modified xsi:type="dcterms:W3CDTF">2026-04-16T16:52:08Z</dcterms:modified>
</cp:coreProperties>
</file>