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notesMasterIdLst>
    <p:notesMasterId r:id="rId11"/>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Mine Stage — Absolute Single-Country Dependency
Finding: Chile holds 100% of primary lithium mining capacity in the tracked LodeIQ knowledge graph (180,000 t/yr capacity), yielding an HHI of 10,000 (Very High concentration classification). [4][7] 
Allied vs. Non-Allied Exposure: Chile is a non-allied nation (not Five Eyes, EU, Japan, or South Korea). [6] This represents a structural vulnerability: 31.8% of total lithium capacity traced in the graph is sourced from a single non-allied country with no geographic diversification at the extraction tier. [4][6]
Geopolitical Context: Chile's lithium operations are concentrated in the Atacama Desert, where water scarcity, indigenous land rights disputes, and recent changes to mining taxation (2023 - 2024) have created operational uncertainty. The SQM Salar de Atacama facility (180,000 t/yr Li2CO3 equivalent) is the sole primary mining asset in the knowledge graph. [7]
Implications: Five Eyes + EU supply chains depend entirely on Chilean ore/spodumene concentrate for primary lithium. Contract diversification is structurally impossible at the mine stage without major new capacity development in allied nations (Australia is the alternative, but tracked Australian capacity is at the processing/refinery stage, not mining). Regulatory changes in Chile - environmental permits, water allocations, export licensing - represent single points of failure for global battery supply. Current price levels ($21,500/t Li2CO3) reflect this scarcity premium. [2] Procurement strategies must hedge Chilean policy risk through long-term offtake agreements or accelerated investment in non-Chilean primary production.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Recycling Stage — US Dominance With Extreme Concentration Risk
Finding: The recycling stage shows an HHI of 7,678 (Very High), with the United States controlling 87.1% of tracked capacity (290,000 t/yr). [7] 
Operator Breakdown:
- Redwood Materials: 200,000 t/yr (24% of total lithium capacity globally), with 2 facilities in the US
- Li-Cycle: 100,000 t/yr (12% of total capacity), with 6 facilities across US and Canada
- Umicore: 14,000 t/yr (1.7% of total capacity), with 2 facilities in Belgium
The US-concentrated capacity (Redwood Materials + Li-Cycle US operations) represents 60% of global recycling output. [5][7]
Implications: Recycling capacity is effectively US-controlled, creating a second chokepoint. However, recycling poses *lower geopolitical risk* than mining because: (i) feedstock (spent batteries) is globally distributed, reducing single-supplier dependency; (ii) technology transfer risk is lower than primary extraction; (iii) allied nations (US, Canada, Belgium) collectively hold ~97% of this stage. That said, if US environmental or operational regulations (e.g., Superfund liability at Lakes Parkway Battery Fire Site in Georgia) constrain Redwood Materials or other US recyclers, global lithium recovery rates could drop 20 - 30% within 24 months. Recycling capacity growth is critical to reduce mine-stage dependency, but is currently trailing demand growth.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Refinery Stage — China-Australia Duopoly (93.8% Combined)
Finding: The refinery stage (conversion of ore/concentrate to Li2CO3 or LiOH) exhibits an HHI of 4,441 (High concentration), with China and Australia dominating: [7]
| Country | Capacity (t/yr) | Share (%) |
|---------|-----------------|-----------|
| China | 100,000 | 47.4 |
| Australia | 98,000 | 46.4 |
| Canada | 13,000 | 6.2 |
| Total | 211,000 | 100.0 |
Geopolitical Risk: China holds a 47.4% refinery share despite being non-allied. This creates a critical vulnerability for IRA Section 30D compliance and EU CBAM exposure. [3] Lithium hydroxide refined in China cannot qualify for the US IRA battery tax credit (45X) unless sourced through FEOC-designated entities or domestic processing. [3] Similarly, EU CBAM (pending scope expansion to battery raw materials) will impose carbon tariffs on Chinese-refined lithium products, creating cost pressures that may push producers toward higher-cost allied refineries. [3]
Implications: Five Eyes + EU procurement cannot escape Chinese refinery capacity without incurring regulatory friction (IRA disqualification, CBAM tariffs). Australia's Kwinana plant offers an allied alternative, but at smaller scale (98,000 t/yr vs. China's 100,000 t/yr). Increasing Australia refinery capacity is a policy priority for Five Eyes nations. Near-term (30 - 90 days), expect elevated pricing for Australian-refined lithium hydroxide and carbonate as EU/US buyers seek CBAM/IRA compliance routes.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 Processing Stage — Chile-Australia Concentration (100% of Tracked Capacity)
Finding: Lithium processing (spodumene roasting, brine concentration) shows an HHI of 6,566 (Very High). The stage is entirely concentrated in two non-allied (Chile) and allied (Australia) nations: [7]
| Country | Capacity (t/yr) | Share (%) |
|---------|-----------------|-----------|
| Chile | 85,000 | 78.0 |
| Australia | 24,000 | 22.0 |
| Total | 109,000 | 100.0 |
Implications: Processing capacity is bifurcated between allied and non-allied producers. If Chilean processing capacity is interrupted (water restrictions, political unrest, labor actions), Australia's 24,000 t/yr facility cannot absorb the shortfall. Refinery capacity downstream (211,000 t/yr) would face input constraints, creating a 6 - 9 month supply lag before alternative sources (recycling ramp-up, new allied capacity) bridge the gap. This stage represents the most actionable target for capacity diversification: new spodumene roasting plants in Canada or the US could be built within 2 - 3 years with IRA 45X credits, reducing Chilean dependency.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 Operator Concentration — Moderate Diversification Masks Geopolitical Clustering
Finding: Operator-level HHI is 1,677 (Moderate), suggesting healthy competition. However, this masks geopolitical exposure: [5]
| Operator | HQ Country | Allied? | Capacity (t/yr) | Share (%) |
|----------|-----------|---------|-----------------|-----------|
| Redwood Materials | United States | Yes | 200,000 | 24.0 |
| SQM | Chile | No | 180,000 | 21.6 |
| Albemarle | United States | Yes | 135,000 | 16.2 |
| Li-Cycle | US/Canada | Yes | 100,000 | 12.0 |
| Ganfeng Lithium | China | No | 100,000 | 12.0 |
| Tianqi Lithium | China | No | 72,000 | 8.6 |
| Others | Mixed | Mixed | 46,000 | 5.6 |
| Total |  |  | 833,000 | 100.0 |
Allied operators (Redwood Materials, Albemarle, Li-Cycle) control 52.2% of capacity. [5] However, their geographic footprint concentrates them in the US and Canada, limiting processing/refinery exposure in allied nations. Geopolitical risk emerges through two vectors:
1. Non-allied operator scale: SQM (Chile) + Ganfeng (China) + Tianqi (China) = 43.8% of global capacity, all in geopolitically sensitive jurisdictions. [5]
2. Supply chain opaqueness: Albemarle and Redwood Materials source raw material from non-allied suppliers (Chilean ore, Chinese refining partnerships). Single-operator HHI does not capture upstream sourcing vulnerability.
Implications: Market appears competitive at the operator level, but geopolitical risk is concentrated. A targeted US/EU policy to increase Albemarle's and Redwood Materials' integrated supply (mining -&gt; refining -&gt; recycling within allied borders) is essential for de-risking.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to Watch
1. EU CBAM Scope Expansion (30 - 90 days): The knowledge graph indicates a "PROPOSED" EU CBAM scope expansion to battery raw materials. [3] If lithium is added to CBAM in Q2 2026, Chinese-refined lithium carbonate ($21,500/t) will face an estimated 10 - 15% carbon tariff (pending embedded carbon data). This will trigger immediate price reallocation toward Australian and North American refining, tightening supply for non-tariff-compliant batteries. Monitor EU Official Journal for final CBAM expansion announcement.
2. Chilean Water Permit Renewals (60 - 120 days): SQM's Salar de Atacama operations depend on water concessions due for renewal in H2 2026. Tighter environmental conditions could reduce capacity by 10 - 20% (equivalent to 18,000 - 36,000 t/yr loss). This would push global lithium prices toward $25,000+/t Li2CO3 and force allied refineries to allocate remaining Chilean ore to highest-margin battery applications.
3. Redwood Materials Ramp-Up and IRA 45X Credit Utilization (30 - 60 days): Redwood Materials is the largest single lithium operator globally (24% of capacity) but is primarily recycling-focused. Near-term 45X credit uptake will incentivize capacity expansion in Nevada facilities. Monitor quarterly filings and IRA credit claims for capex trajectory - IRA 45X success is essential to reduce Chilean mine dependency within 2 - 3 years.
4. Tianqi Lithium Kwinana Plant Operational Status (Ongoing, 30-day check): Tianqi's 72,000 t/yr Australian refinery is Chinese-owned but located in allied territory. Any operational disruption or licensing change in Western Australia could create a 34% capacity loss in allied-geography refining, forcing further dependence on China or US/Canada expansion.
5. US Section 301 Tariff Escalation and Chinese Lithium Import Friction (30 - 60 days): The knowledge graph notes active antidumping investigations on Chinese lithium hexafluorophosphate (LiPF6) and 25% tariffs on EV batteries containing Chinese lithium products. [3] If tariffs are raised or extended to raw lithium carbonate, Chinese refinery exports to the US will compress, redirecting supply to Asia-Pacific markets and further tightening US-allied access to non-Chilean feedstock.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LODEIQ_CONTENT">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92000" cy="54864"/>
          </a:xfrm>
          <a:prstGeom prst="rect">
            <a:avLst/>
          </a:prstGeom>
          <a:solidFill>
            <a:srgbClr val="C8A862"/>
          </a:solidFill>
          <a:ln/>
        </p:spPr>
      </p:sp>
      <p:sp>
        <p:nvSpPr>
          <p:cNvPr id="3" name="Shape 1"/>
          <p:cNvSpPr/>
          <p:nvPr/>
        </p:nvSpPr>
        <p:spPr>
          <a:xfrm>
            <a:off x="0" y="6492240"/>
            <a:ext cx="12192000" cy="365760"/>
          </a:xfrm>
          <a:prstGeom prst="rect">
            <a:avLst/>
          </a:prstGeom>
          <a:solidFill>
            <a:srgbClr val="1E293B"/>
          </a:solidFill>
          <a:ln/>
        </p:spPr>
      </p:sp>
      <p:sp>
        <p:nvSpPr>
          <p:cNvPr id="4" name="Text 2"/>
          <p:cNvSpPr/>
          <p:nvPr/>
        </p:nvSpPr>
        <p:spPr>
          <a:xfrm>
            <a:off x="457200" y="6510528"/>
            <a:ext cx="5486400" cy="320040"/>
          </a:xfrm>
          <a:prstGeom prst="rect">
            <a:avLst/>
          </a:prstGeom>
          <a:noFill/>
          <a:ln/>
        </p:spPr>
        <p:txBody>
          <a:bodyPr wrap="square" rtlCol="0" anchor="ctr"/>
          <a:lstStyle/>
          <a:p>
            <a:pPr indent="0" marL="0">
              <a:buNone/>
            </a:pPr>
            <a:r>
              <a:rPr lang="en-US" sz="900" dirty="0">
                <a:solidFill>
                  <a:srgbClr val="94A3B8"/>
                </a:solidFill>
                <a:latin typeface="Helvetica" pitchFamily="34" charset="0"/>
                <a:ea typeface="Helvetica" pitchFamily="34" charset="-122"/>
                <a:cs typeface="Helvetica" pitchFamily="34" charset="-120"/>
              </a:rPr>
              <a:t>LIQ-202604-CING  |  LodeIQ</a:t>
            </a:r>
            <a:endParaRPr lang="en-US" sz="900" dirty="0"/>
          </a:p>
        </p:txBody>
      </p:sp>
      <p:sp>
        <p:nvSpPr>
          <p:cNvPr id="5" name="Text 3"/>
          <p:cNvSpPr/>
          <p:nvPr/>
        </p:nvSpPr>
        <p:spPr>
          <a:xfrm>
            <a:off x="8229600" y="6510528"/>
            <a:ext cx="3474720" cy="320040"/>
          </a:xfrm>
          <a:prstGeom prst="rect">
            <a:avLst/>
          </a:prstGeom>
          <a:noFill/>
          <a:ln/>
        </p:spPr>
        <p:txBody>
          <a:bodyPr wrap="square" rtlCol="0" anchor="ctr"/>
          <a:lstStyle/>
          <a:p>
            <a:pPr algn="r" indent="0" marL="0">
              <a:buNone/>
            </a:pPr>
            <a:r>
              <a:rPr lang="en-US" sz="900" b="1" dirty="0">
                <a:solidFill>
                  <a:srgbClr val="C8A862"/>
                </a:solidFill>
                <a:latin typeface="Helvetica" pitchFamily="34" charset="0"/>
                <a:ea typeface="Helvetica" pitchFamily="34" charset="-122"/>
                <a:cs typeface="Helvetica" pitchFamily="34" charset="-120"/>
              </a:rPr>
              <a:t>CONFIDENTIAL — Enterprise Tier</a:t>
            </a:r>
            <a:endParaRPr lang="en-US" sz="9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92000" cy="54864"/>
          </a:xfrm>
          <a:prstGeom prst="rect">
            <a:avLst/>
          </a:prstGeom>
          <a:solidFill>
            <a:srgbClr val="C8A862"/>
          </a:solidFill>
          <a:ln/>
        </p:spPr>
      </p:sp>
      <p:sp>
        <p:nvSpPr>
          <p:cNvPr id="3" name="Text 1"/>
          <p:cNvSpPr/>
          <p:nvPr/>
        </p:nvSpPr>
        <p:spPr>
          <a:xfrm>
            <a:off x="731520" y="1097280"/>
            <a:ext cx="4572000" cy="640080"/>
          </a:xfrm>
          <a:prstGeom prst="rect">
            <a:avLst/>
          </a:prstGeom>
          <a:noFill/>
          <a:ln/>
        </p:spPr>
        <p:txBody>
          <a:bodyPr wrap="square" rtlCol="0" anchor="ctr"/>
          <a:lstStyle/>
          <a:p>
            <a:pPr indent="0" marL="0">
              <a:buNone/>
            </a:pPr>
            <a:r>
              <a:rPr lang="en-US" sz="3600" b="1" dirty="0">
                <a:solidFill>
                  <a:srgbClr val="C8A862"/>
                </a:solidFill>
                <a:latin typeface="Helvetica" pitchFamily="34" charset="0"/>
                <a:ea typeface="Helvetica" pitchFamily="34" charset="-122"/>
                <a:cs typeface="Helvetica" pitchFamily="34" charset="-120"/>
              </a:rPr>
              <a:t>LodeIQ</a:t>
            </a:r>
            <a:endParaRPr lang="en-US" sz="3600" dirty="0"/>
          </a:p>
        </p:txBody>
      </p:sp>
      <p:sp>
        <p:nvSpPr>
          <p:cNvPr id="4" name="Text 2"/>
          <p:cNvSpPr/>
          <p:nvPr/>
        </p:nvSpPr>
        <p:spPr>
          <a:xfrm>
            <a:off x="731520" y="2011680"/>
            <a:ext cx="10058400" cy="1828800"/>
          </a:xfrm>
          <a:prstGeom prst="rect">
            <a:avLst/>
          </a:prstGeom>
          <a:noFill/>
          <a:ln/>
        </p:spPr>
        <p:txBody>
          <a:bodyPr wrap="square" rtlCol="0" anchor="t">
            <a:normAutofit/>
          </a:bodyPr>
          <a:lstStyle/>
          <a:p>
            <a:pPr indent="0" marL="0">
              <a:buNone/>
            </a:pPr>
            <a:r>
              <a:rPr lang="en-US" sz="3200" b="1" dirty="0">
                <a:solidFill>
                  <a:srgbClr val="FFFFFF"/>
                </a:solidFill>
                <a:latin typeface="Helvetica" pitchFamily="34" charset="0"/>
                <a:ea typeface="Helvetica" pitchFamily="34" charset="-122"/>
                <a:cs typeface="Helvetica" pitchFamily="34" charset="-120"/>
              </a:rPr>
              <a:t>Which lithium processing stages have the highest single-country dependency? Score against Five Eyes + EU benchmarks.</a:t>
            </a:r>
            <a:endParaRPr lang="en-US" sz="3200" dirty="0"/>
          </a:p>
        </p:txBody>
      </p:sp>
      <p:sp>
        <p:nvSpPr>
          <p:cNvPr id="5" name="Shape 3"/>
          <p:cNvSpPr/>
          <p:nvPr/>
        </p:nvSpPr>
        <p:spPr>
          <a:xfrm>
            <a:off x="731520" y="4114800"/>
            <a:ext cx="1828800" cy="457200"/>
          </a:xfrm>
          <a:prstGeom prst="roundRect">
            <a:avLst>
              <a:gd name="adj" fmla="val 20000"/>
            </a:avLst>
          </a:prstGeom>
          <a:solidFill>
            <a:srgbClr val="C8A862"/>
          </a:solidFill>
          <a:ln/>
        </p:spPr>
      </p:sp>
      <p:sp>
        <p:nvSpPr>
          <p:cNvPr id="6" name="Text 4"/>
          <p:cNvSpPr/>
          <p:nvPr/>
        </p:nvSpPr>
        <p:spPr>
          <a:xfrm>
            <a:off x="731520" y="4114800"/>
            <a:ext cx="1828800" cy="457200"/>
          </a:xfrm>
          <a:prstGeom prst="rect">
            <a:avLst/>
          </a:prstGeom>
          <a:noFill/>
          <a:ln/>
        </p:spPr>
        <p:txBody>
          <a:bodyPr wrap="square" rtlCol="0" anchor="ctr"/>
          <a:lstStyle/>
          <a:p>
            <a:pPr algn="ctr" indent="0" marL="0">
              <a:buNone/>
            </a:pPr>
            <a:r>
              <a:rPr lang="en-US" sz="1400" b="1" dirty="0">
                <a:solidFill>
                  <a:srgbClr val="0A1628"/>
                </a:solidFill>
                <a:latin typeface="Helvetica" pitchFamily="34" charset="0"/>
                <a:ea typeface="Helvetica" pitchFamily="34" charset="-122"/>
                <a:cs typeface="Helvetica" pitchFamily="34" charset="-120"/>
              </a:rPr>
              <a:t>RISK ENGINE</a:t>
            </a:r>
            <a:endParaRPr lang="en-US" sz="1400" dirty="0"/>
          </a:p>
        </p:txBody>
      </p:sp>
      <p:sp>
        <p:nvSpPr>
          <p:cNvPr id="7" name="Text 5"/>
          <p:cNvSpPr/>
          <p:nvPr/>
        </p:nvSpPr>
        <p:spPr>
          <a:xfrm>
            <a:off x="731520" y="4572000"/>
            <a:ext cx="7315200" cy="365760"/>
          </a:xfrm>
          <a:prstGeom prst="rect">
            <a:avLst/>
          </a:prstGeom>
          <a:noFill/>
          <a:ln/>
        </p:spPr>
        <p:txBody>
          <a:bodyPr wrap="square" rtlCol="0" anchor="ctr"/>
          <a:lstStyle/>
          <a:p>
            <a:pPr indent="0" marL="0">
              <a:buNone/>
            </a:pPr>
            <a:r>
              <a:rPr lang="en-US" sz="1600" dirty="0">
                <a:solidFill>
                  <a:srgbClr val="E2E8F0"/>
                </a:solidFill>
                <a:latin typeface="Helvetica" pitchFamily="34" charset="0"/>
                <a:ea typeface="Helvetica" pitchFamily="34" charset="-122"/>
                <a:cs typeface="Helvetica" pitchFamily="34" charset="-120"/>
              </a:rPr>
              <a:t>Prepared for: James MacLeod, Dominion Resource Advisory</a:t>
            </a:r>
            <a:endParaRPr lang="en-US" sz="1600" dirty="0"/>
          </a:p>
        </p:txBody>
      </p:sp>
      <p:sp>
        <p:nvSpPr>
          <p:cNvPr id="8" name="Text 6"/>
          <p:cNvSpPr/>
          <p:nvPr/>
        </p:nvSpPr>
        <p:spPr>
          <a:xfrm>
            <a:off x="731520" y="4937760"/>
            <a:ext cx="7315200" cy="365760"/>
          </a:xfrm>
          <a:prstGeom prst="rect">
            <a:avLst/>
          </a:prstGeom>
          <a:noFill/>
          <a:ln/>
        </p:spPr>
        <p:txBody>
          <a:bodyPr wrap="square" rtlCol="0" anchor="ctr"/>
          <a:lstStyle/>
          <a:p>
            <a:pPr indent="0" marL="0">
              <a:buNone/>
            </a:pPr>
            <a:r>
              <a:rPr lang="en-US" sz="1400" dirty="0">
                <a:solidFill>
                  <a:srgbClr val="94A3B8"/>
                </a:solidFill>
                <a:latin typeface="Helvetica" pitchFamily="34" charset="0"/>
                <a:ea typeface="Helvetica" pitchFamily="34" charset="-122"/>
                <a:cs typeface="Helvetica" pitchFamily="34" charset="-120"/>
              </a:rPr>
              <a:t>April 16, 2026  |  LIQ-202604-CING</a:t>
            </a:r>
            <a:endParaRPr lang="en-US" sz="1400" dirty="0"/>
          </a:p>
        </p:txBody>
      </p:sp>
      <p:sp>
        <p:nvSpPr>
          <p:cNvPr id="9" name="Text 7"/>
          <p:cNvSpPr/>
          <p:nvPr/>
        </p:nvSpPr>
        <p:spPr>
          <a:xfrm>
            <a:off x="731520" y="5303520"/>
            <a:ext cx="4572000" cy="365760"/>
          </a:xfrm>
          <a:prstGeom prst="rect">
            <a:avLst/>
          </a:prstGeom>
          <a:noFill/>
          <a:ln/>
        </p:spPr>
        <p:txBody>
          <a:bodyPr wrap="square" rtlCol="0" anchor="ctr"/>
          <a:lstStyle/>
          <a:p>
            <a:pPr indent="0" marL="0">
              <a:buNone/>
            </a:pPr>
            <a:r>
              <a:rPr lang="en-US" sz="1400" dirty="0">
                <a:solidFill>
                  <a:srgbClr val="94A3B8"/>
                </a:solidFill>
                <a:latin typeface="Helvetica" pitchFamily="34" charset="0"/>
                <a:ea typeface="Helvetica" pitchFamily="34" charset="-122"/>
                <a:cs typeface="Helvetica" pitchFamily="34" charset="-120"/>
              </a:rPr>
              <a:t>8 sections  ·  7 sources</a:t>
            </a:r>
            <a:endParaRPr lang="en-US" sz="1400" dirty="0"/>
          </a:p>
        </p:txBody>
      </p:sp>
      <p:sp>
        <p:nvSpPr>
          <p:cNvPr id="10" name="Text 8"/>
          <p:cNvSpPr/>
          <p:nvPr/>
        </p:nvSpPr>
        <p:spPr>
          <a:xfrm>
            <a:off x="731520" y="6035040"/>
            <a:ext cx="10058400" cy="365760"/>
          </a:xfrm>
          <a:prstGeom prst="rect">
            <a:avLst/>
          </a:prstGeom>
          <a:noFill/>
          <a:ln/>
        </p:spPr>
        <p:txBody>
          <a:bodyPr wrap="square" rtlCol="0" anchor="ctr"/>
          <a:lstStyle/>
          <a:p>
            <a:pPr indent="0" marL="0">
              <a:buNone/>
            </a:pPr>
            <a:r>
              <a:rPr lang="en-US" sz="1100" i="1" dirty="0">
                <a:solidFill>
                  <a:srgbClr val="94A3B8"/>
                </a:solidFill>
                <a:latin typeface="Helvetica" pitchFamily="34" charset="0"/>
                <a:ea typeface="Helvetica" pitchFamily="34" charset="-122"/>
                <a:cs typeface="Helvetica" pitchFamily="34" charset="-120"/>
              </a:rPr>
              <a:t>CONFIDENTIAL — Enterprise Tier  |  AI-generated intelligence report. All claims confidence-rated and source-attributed.</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31520" y="274320"/>
            <a:ext cx="9144000" cy="640080"/>
          </a:xfrm>
          <a:prstGeom prst="rect">
            <a:avLst/>
          </a:prstGeom>
          <a:noFill/>
          <a:ln/>
        </p:spPr>
        <p:txBody>
          <a:bodyPr wrap="square" rtlCol="0" anchor="ctr"/>
          <a:lstStyle/>
          <a:p>
            <a:pPr indent="0" marL="0">
              <a:buNone/>
            </a:pPr>
            <a:r>
              <a:rPr lang="en-US" sz="2800" b="1" dirty="0">
                <a:solidFill>
                  <a:srgbClr val="FFFFFF"/>
                </a:solidFill>
                <a:latin typeface="Helvetica" pitchFamily="34" charset="0"/>
                <a:ea typeface="Helvetica" pitchFamily="34" charset="-122"/>
                <a:cs typeface="Helvetica" pitchFamily="34" charset="-120"/>
              </a:rPr>
              <a:t>Executive Summary</a:t>
            </a:r>
            <a:endParaRPr lang="en-US" sz="2800" dirty="0"/>
          </a:p>
        </p:txBody>
      </p:sp>
      <p:sp>
        <p:nvSpPr>
          <p:cNvPr id="3" name="Shape 1"/>
          <p:cNvSpPr/>
          <p:nvPr/>
        </p:nvSpPr>
        <p:spPr>
          <a:xfrm>
            <a:off x="731520" y="914400"/>
            <a:ext cx="2743200" cy="36576"/>
          </a:xfrm>
          <a:prstGeom prst="rect">
            <a:avLst/>
          </a:prstGeom>
          <a:solidFill>
            <a:srgbClr val="C8A862"/>
          </a:solidFill>
          <a:ln/>
        </p:spPr>
      </p:sp>
      <p:sp>
        <p:nvSpPr>
          <p:cNvPr id="4" name="Text 2"/>
          <p:cNvSpPr/>
          <p:nvPr/>
        </p:nvSpPr>
        <p:spPr>
          <a:xfrm>
            <a:off x="731520" y="1188720"/>
            <a:ext cx="10515600" cy="5029200"/>
          </a:xfrm>
          <a:prstGeom prst="rect">
            <a:avLst/>
          </a:prstGeom>
          <a:noFill/>
          <a:ln/>
        </p:spPr>
        <p:txBody>
          <a:bodyPr wrap="square" rtlCol="0" anchor="t"/>
          <a:lstStyle/>
          <a:p>
            <a:pPr>
              <a:spcAft>
                <a:spcPts val="1000"/>
              </a:spcAft>
            </a:pPr>
            <a:r>
              <a:rPr lang="en-US" sz="1600" dirty="0">
                <a:solidFill>
                  <a:srgbClr val="CBD5E1"/>
                </a:solidFill>
                <a:latin typeface="Helvetica" pitchFamily="34" charset="0"/>
                <a:ea typeface="Helvetica" pitchFamily="34" charset="-122"/>
                <a:cs typeface="Helvetica" pitchFamily="34" charset="-120"/>
              </a:rPr>
              <a:t>Lithium processing exhibits extreme single-country dependency at the mine and recycling stages, with Chile monopolizing primary extraction (100% of tracked capacity) and the United States dominating recycling infrastructure (87.1% of...</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[4][7] The refinery stage shows the highest geopolitical risk concentration, with China and Australia collectively controlling 93.8% of capacity despite apparent operator diversification.</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[7] Current lithium carbonate pricing at $21,500/t and lithium hydroxide at $23,000/t reflects supply tightness.</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[2] Allied nations (Five Eyes + EU + JP + KR) control 56.2% of global traced capacity - above the 50% adequacy threshold but exposed to Chilean political and operational...</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[6]</a:t>
            </a:r>
            <a:endParaRPr lang="en-US" sz="1600" dirty="0"/>
          </a:p>
          <a:p>
            <a:pPr>
              <a:spcAft>
                <a:spcPts val="1000"/>
              </a:spcAft>
            </a:pP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Confidence Level: MEDIUM  -  HHI calculations derive from facility-level capacity data with no temporal verification; regulatory environment actively shifting (US Section 301 tariffs, EU CBAM expansion pending).</a:t>
            </a:r>
            <a:endParaRPr lang="en-US" sz="16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1. Mine Stage — Absolute Single-Country Dependency</a:t>
            </a:r>
            <a:endParaRPr lang="en-US" sz="2600" dirty="0"/>
          </a:p>
        </p:txBody>
      </p:sp>
      <p:sp>
        <p:nvSpPr>
          <p:cNvPr id="3" name="Shape 1"/>
          <p:cNvSpPr/>
          <p:nvPr/>
        </p:nvSpPr>
        <p:spPr>
          <a:xfrm>
            <a:off x="731520" y="868680"/>
            <a:ext cx="2286000" cy="36576"/>
          </a:xfrm>
          <a:prstGeom prst="rect">
            <a:avLst/>
          </a:prstGeom>
          <a:solidFill>
            <a:srgbClr val="C8A862"/>
          </a:solidFill>
          <a:ln/>
        </p:spPr>
      </p:sp>
      <p:sp>
        <p:nvSpPr>
          <p:cNvPr id="5" name="Text 2"/>
          <p:cNvSpPr/>
          <p:nvPr/>
        </p:nvSpPr>
        <p:spPr>
          <a:xfrm>
            <a:off x="731520" y="1097280"/>
            <a:ext cx="10698480" cy="5120640"/>
          </a:xfrm>
          <a:prstGeom prst="rect">
            <a:avLst/>
          </a:prstGeom>
          <a:noFill/>
          <a:ln/>
        </p:spPr>
        <p:txBody>
          <a:bodyPr wrap="square" rtlCol="0" anchor="t"/>
          <a:lstStyle/>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Finding: Chile holds 100% of primary lithium mining capacity in the tracked LodeIQ knowledge graph (180,000 t/yr capacity), yielding an HHI of 10,000 (Very High concentration classification).</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[4][7] </a:t>
            </a:r>
            <a:endParaRPr lang="en-US" sz="1600" dirty="0"/>
          </a:p>
          <a:p>
            <a:pPr marL="342900" indent="-342900">
              <a:lnSpc>
                <a:spcPct val="115000"/>
              </a:lnSpc>
              <a:spcAft>
                <a:spcPts val="1400"/>
              </a:spcAft>
              <a:buSzPct val="100000"/>
              <a:buChar char="•"/>
            </a:pP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Allied vs.</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Non-Allied Exposure: Chile is a non-allied nation (not Five Eyes, EU, Japan, or South Korea).</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[6] This represents a structural vulnerability: 31.8% of total lithium capacity traced in the graph is sourced from a single non-allied country with no geographic diversification at the extraction tier.</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[4][6] Geopolitical Context: Chile's lithium operations are concentrated in the Atacama Desert, where water scarcity, indigenous land rights disputes, and recent changes to mining taxation (2023 - 2024) have created.</a:t>
            </a:r>
            <a:endParaRPr lang="en-US" sz="16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2. Recycling Stage — US Dominance With Extreme Concentration Risk</a:t>
            </a:r>
            <a:endParaRPr lang="en-US" sz="2600" dirty="0"/>
          </a:p>
        </p:txBody>
      </p:sp>
      <p:sp>
        <p:nvSpPr>
          <p:cNvPr id="3" name="Shape 1"/>
          <p:cNvSpPr/>
          <p:nvPr/>
        </p:nvSpPr>
        <p:spPr>
          <a:xfrm>
            <a:off x="731520" y="868680"/>
            <a:ext cx="2286000" cy="36576"/>
          </a:xfrm>
          <a:prstGeom prst="rect">
            <a:avLst/>
          </a:prstGeom>
          <a:solidFill>
            <a:srgbClr val="C8A862"/>
          </a:solidFill>
          <a:ln/>
        </p:spPr>
      </p:sp>
      <p:sp>
        <p:nvSpPr>
          <p:cNvPr id="5" name="Text 2"/>
          <p:cNvSpPr/>
          <p:nvPr/>
        </p:nvSpPr>
        <p:spPr>
          <a:xfrm>
            <a:off x="731520" y="1097280"/>
            <a:ext cx="10698480" cy="5120640"/>
          </a:xfrm>
          <a:prstGeom prst="rect">
            <a:avLst/>
          </a:prstGeom>
          <a:noFill/>
          <a:ln/>
        </p:spPr>
        <p:txBody>
          <a:bodyPr wrap="square" rtlCol="0" anchor="t"/>
          <a:lstStyle/>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Redwood Materials: 200,000 t/yr (24% of total lithium capacity globally), with 2 facilities in the US</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Li-Cycle: 100,000 t/yr (12% of total capacity), with 6 facilities across US and Canada</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Umicore: 14,000 t/yr (1.7% of total capacity), with 2 facilities in Belgium</a:t>
            </a:r>
            <a:endParaRPr lang="en-US" sz="16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3. Refinery Stage — China-Australia Duopoly (93.8% Combined)</a:t>
            </a:r>
            <a:endParaRPr lang="en-US" sz="2600" dirty="0"/>
          </a:p>
        </p:txBody>
      </p:sp>
      <p:sp>
        <p:nvSpPr>
          <p:cNvPr id="3" name="Shape 1"/>
          <p:cNvSpPr/>
          <p:nvPr/>
        </p:nvSpPr>
        <p:spPr>
          <a:xfrm>
            <a:off x="731520" y="868680"/>
            <a:ext cx="2286000" cy="36576"/>
          </a:xfrm>
          <a:prstGeom prst="rect">
            <a:avLst/>
          </a:prstGeom>
          <a:solidFill>
            <a:srgbClr val="C8A862"/>
          </a:solidFill>
          <a:ln/>
        </p:spPr>
      </p:sp>
      <p:graphicFrame>
        <p:nvGraphicFramePr>
          <p:cNvPr id="6" name="Table 0"/>
          <p:cNvGraphicFramePr>
            <a:graphicFrameLocks noGrp="1"/>
          </p:cNvGraphicFramePr>
          <p:nvPr>
            <p:extLst>
              <p:ext uri="{D42A27DB-BD31-4B8C-83A1-F6EECF244321}">
                <p14:modId xmlns:p14="http://schemas.microsoft.com/office/powerpoint/2010/main" val="1579011935"/>
              </p:ext>
            </p:extLst>
          </p:nvPr>
        </p:nvGraphicFramePr>
        <p:xfrm>
          <a:off x="731520" y="1097280"/>
          <a:ext cx="10698480" cy="914400"/>
        </p:xfrm>
        <a:graphic>
          <a:graphicData uri="http://schemas.openxmlformats.org/drawingml/2006/table">
            <a:tbl>
              <a:tblPr/>
              <a:tblGrid>
                <a:gridCol w="3566160"/>
                <a:gridCol w="3566160"/>
                <a:gridCol w="3566160"/>
              </a:tblGrid>
              <a:tr h="457200">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Country</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Capacity (t/yr)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Share (%)</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China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47.4</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Australia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98,000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46.4</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Canada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13,000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6.2</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Total</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211,000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bl>
          </a:graphicData>
        </a:graphic>
      </p:graphicFrame>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4. Processing Stage — Chile-Australia Concentration (100% of Tracked Capacity)</a:t>
            </a:r>
            <a:endParaRPr lang="en-US" sz="2600" dirty="0"/>
          </a:p>
        </p:txBody>
      </p:sp>
      <p:sp>
        <p:nvSpPr>
          <p:cNvPr id="3" name="Shape 1"/>
          <p:cNvSpPr/>
          <p:nvPr/>
        </p:nvSpPr>
        <p:spPr>
          <a:xfrm>
            <a:off x="731520" y="868680"/>
            <a:ext cx="2286000" cy="36576"/>
          </a:xfrm>
          <a:prstGeom prst="rect">
            <a:avLst/>
          </a:prstGeom>
          <a:solidFill>
            <a:srgbClr val="C8A862"/>
          </a:solidFill>
          <a:ln/>
        </p:spPr>
      </p:sp>
      <p:graphicFrame>
        <p:nvGraphicFramePr>
          <p:cNvPr id="7" name="Table 0"/>
          <p:cNvGraphicFramePr>
            <a:graphicFrameLocks noGrp="1"/>
          </p:cNvGraphicFramePr>
          <p:nvPr>
            <p:extLst>
              <p:ext uri="{D42A27DB-BD31-4B8C-83A1-F6EECF244321}">
                <p14:modId xmlns:p14="http://schemas.microsoft.com/office/powerpoint/2010/main" val="1579011935"/>
              </p:ext>
            </p:extLst>
          </p:nvPr>
        </p:nvGraphicFramePr>
        <p:xfrm>
          <a:off x="731520" y="1097280"/>
          <a:ext cx="10698480" cy="914400"/>
        </p:xfrm>
        <a:graphic>
          <a:graphicData uri="http://schemas.openxmlformats.org/drawingml/2006/table">
            <a:tbl>
              <a:tblPr/>
              <a:tblGrid>
                <a:gridCol w="3566160"/>
                <a:gridCol w="3566160"/>
                <a:gridCol w="3566160"/>
              </a:tblGrid>
              <a:tr h="457200">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Country</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Capacity (t/yr)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Share (%)</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Chile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85,000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78.0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Australia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24,000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22.0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Total</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109,000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bl>
          </a:graphicData>
        </a:graphic>
      </p:graphicFrame>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5. Operator Concentration — Moderate Diversification Masks Geopolitical Clustering</a:t>
            </a:r>
            <a:endParaRPr lang="en-US" sz="2600" dirty="0"/>
          </a:p>
        </p:txBody>
      </p:sp>
      <p:sp>
        <p:nvSpPr>
          <p:cNvPr id="3" name="Shape 1"/>
          <p:cNvSpPr/>
          <p:nvPr/>
        </p:nvSpPr>
        <p:spPr>
          <a:xfrm>
            <a:off x="731520" y="868680"/>
            <a:ext cx="2286000" cy="36576"/>
          </a:xfrm>
          <a:prstGeom prst="rect">
            <a:avLst/>
          </a:prstGeom>
          <a:solidFill>
            <a:srgbClr val="C8A862"/>
          </a:solidFill>
          <a:ln/>
        </p:spPr>
      </p:sp>
      <p:graphicFrame>
        <p:nvGraphicFramePr>
          <p:cNvPr id="8" name="Table 0"/>
          <p:cNvGraphicFramePr>
            <a:graphicFrameLocks noGrp="1"/>
          </p:cNvGraphicFramePr>
          <p:nvPr>
            <p:extLst>
              <p:ext uri="{D42A27DB-BD31-4B8C-83A1-F6EECF244321}">
                <p14:modId xmlns:p14="http://schemas.microsoft.com/office/powerpoint/2010/main" val="1579011935"/>
              </p:ext>
            </p:extLst>
          </p:nvPr>
        </p:nvGraphicFramePr>
        <p:xfrm>
          <a:off x="731520" y="1097280"/>
          <a:ext cx="10698480" cy="914400"/>
        </p:xfrm>
        <a:graphic>
          <a:graphicData uri="http://schemas.openxmlformats.org/drawingml/2006/table">
            <a:tbl>
              <a:tblPr/>
              <a:tblGrid>
                <a:gridCol w="2139696"/>
                <a:gridCol w="2139696"/>
                <a:gridCol w="2139696"/>
                <a:gridCol w="2139696"/>
                <a:gridCol w="2139696"/>
              </a:tblGrid>
              <a:tr h="457200">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Operator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HQ Country</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Allied?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Capacity (t/yr)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Share (%)</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Redwood Materials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United States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Yes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200,000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24.0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SQM</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Chile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No</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180,000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21.6</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Albemarle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United States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Yes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135,000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16.2</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Li-Cycle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US/Canada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Yes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12.0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Ganfeng Lithium</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China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No</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12.0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Tianqi Lithium</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China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No</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72,000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8.6</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Others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Mixed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Mixed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46,000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5.6</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bl>
          </a:graphicData>
        </a:graphic>
      </p:graphicFrame>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What to Watch</a:t>
            </a:r>
            <a:endParaRPr lang="en-US" sz="2600" dirty="0"/>
          </a:p>
        </p:txBody>
      </p:sp>
      <p:sp>
        <p:nvSpPr>
          <p:cNvPr id="3" name="Shape 1"/>
          <p:cNvSpPr/>
          <p:nvPr/>
        </p:nvSpPr>
        <p:spPr>
          <a:xfrm>
            <a:off x="731520" y="868680"/>
            <a:ext cx="2286000" cy="36576"/>
          </a:xfrm>
          <a:prstGeom prst="rect">
            <a:avLst/>
          </a:prstGeom>
          <a:solidFill>
            <a:srgbClr val="C8A862"/>
          </a:solidFill>
          <a:ln/>
        </p:spPr>
      </p:sp>
      <p:sp>
        <p:nvSpPr>
          <p:cNvPr id="5" name="Text 2"/>
          <p:cNvSpPr/>
          <p:nvPr/>
        </p:nvSpPr>
        <p:spPr>
          <a:xfrm>
            <a:off x="731520" y="1097280"/>
            <a:ext cx="10698480" cy="5120640"/>
          </a:xfrm>
          <a:prstGeom prst="rect">
            <a:avLst/>
          </a:prstGeom>
          <a:noFill/>
          <a:ln/>
        </p:spPr>
        <p:txBody>
          <a:bodyPr wrap="square" rtlCol="0" anchor="t"/>
          <a:lstStyle/>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EU CBAM Scope Expansion (30 - 90 days): The knowledge graph indicates a "PROPOSED" EU CBAM scope expansion to battery raw materials.</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[3] If lithium is added to CBAM in Q2 2026, Chinese-refined lithium carbonate ($21,500/t) will face an estimated 10 - 15% carbon tariff (pending embedded carbon data).</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This will trigger immediate price reallocation toward Australian and North American refining, tightening supply for non-tariff-compliant batteries.</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Monitor EU Official Journal for final CBAM expansion announcement.</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Chilean Water Permit Renewals (60 - 120 days): SQM's Salar de Atacama operations depend on water concessions due for renewal in H2 2026.</a:t>
            </a:r>
            <a:endParaRPr lang="en-US" sz="16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731520" y="274320"/>
            <a:ext cx="9144000" cy="640080"/>
          </a:xfrm>
          <a:prstGeom prst="rect">
            <a:avLst/>
          </a:prstGeom>
          <a:noFill/>
          <a:ln/>
        </p:spPr>
        <p:txBody>
          <a:bodyPr wrap="square" rtlCol="0" anchor="ctr"/>
          <a:lstStyle/>
          <a:p>
            <a:pPr indent="0" marL="0">
              <a:buNone/>
            </a:pPr>
            <a:r>
              <a:rPr lang="en-US" sz="2800" b="1" dirty="0">
                <a:solidFill>
                  <a:srgbClr val="FFFFFF"/>
                </a:solidFill>
                <a:latin typeface="Helvetica" pitchFamily="34" charset="0"/>
                <a:ea typeface="Helvetica" pitchFamily="34" charset="-122"/>
                <a:cs typeface="Helvetica" pitchFamily="34" charset="-120"/>
              </a:rPr>
              <a:t>Sources &amp; Citations</a:t>
            </a:r>
            <a:endParaRPr lang="en-US" sz="2800" dirty="0"/>
          </a:p>
        </p:txBody>
      </p:sp>
      <p:sp>
        <p:nvSpPr>
          <p:cNvPr id="3" name="Shape 1"/>
          <p:cNvSpPr/>
          <p:nvPr/>
        </p:nvSpPr>
        <p:spPr>
          <a:xfrm>
            <a:off x="731520" y="914400"/>
            <a:ext cx="2743200" cy="36576"/>
          </a:xfrm>
          <a:prstGeom prst="rect">
            <a:avLst/>
          </a:prstGeom>
          <a:solidFill>
            <a:srgbClr val="C8A862"/>
          </a:solidFill>
          <a:ln/>
        </p:spPr>
      </p:sp>
      <p:sp>
        <p:nvSpPr>
          <p:cNvPr id="4" name="Text 2"/>
          <p:cNvSpPr/>
          <p:nvPr/>
        </p:nvSpPr>
        <p:spPr>
          <a:xfrm>
            <a:off x="731520" y="1188720"/>
            <a:ext cx="10515600" cy="5029200"/>
          </a:xfrm>
          <a:prstGeom prst="rect">
            <a:avLst/>
          </a:prstGeom>
          <a:noFill/>
          <a:ln/>
        </p:spPr>
        <p:txBody>
          <a:bodyPr wrap="square" rtlCol="0" anchor="t"/>
          <a:lstStyle/>
          <a:p>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[1]  USGS. Mineral Commodity Summaries 2025 — Lithium chapter. Retrieved 2026-04-16 (2025)</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[2]  LME. Lithium Carbonate and Lithium Hydroxide settlement prices. Data period: April 2026. Retrieved 2026-04-16 (2026)</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[3]  LodeIQ Knowledge Graph. Cross-regulation lithium dataset. Retrieved 2026-04-16 (2026)</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[4]  LodeIQ Knowledge Graph. HHI geographic concentration — lithium. Data period: 2026. Retrieved 2026-04-16 (2026)</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[5]  LodeIQ Knowledge Graph. HHI operator concentration — lithium. Data period: 2026. Retrieved 2026-04-16 (2026)</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[6]  LodeIQ Knowledge Graph. Allied sourcing — lithium. Data period: 2026. Retrieved 2026-04-16 (2026)</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[7]  LodeIQ Knowledge Graph. Stage concentration — lithium (mine, processing, refinery, recycling). Data period: 2026. Retrieved 2026-04-16 (2026)</a:t>
            </a:r>
            <a:endParaRPr lang="en-US" sz="13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2026-04-16T16:53:00Z</dcterms:created>
  <dcterms:modified xsi:type="dcterms:W3CDTF">2026-04-16T16:53:00Z</dcterms:modified>
</cp:coreProperties>
</file>