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Provenance Chain: DRC Mining → Hydroxide Export → Refining Bottleneck
### Mining Output
DRC produces 62,000 t/yr contained cobalt from two majors [4]:
- Tenke Fungurume Mine (CMOC Group): 37,000 t/yr [4]
- Mutanda Mine (Glencore): 25,000 t/yr [4]
### Hydroxide Export from DRC
DRC exports 120,000 t/yr cobalt hydroxide (Co(OH)2) [1]:
| Destination | Volume (t/yr) | Share (%) | End Purpose |
|---|---|---|---|
| China | 95,000 | 79.2 | Refining -&gt; cathode-grade sulfate |
| Finland | 12,000 | 10.0 | Freeport Cobalt refining |
| South Africa | 8,000 | 6.7 | Regional processing |
| Canada | 5,000 | 4.2 | Electra Battery Materials refining |
| Total | 120,000 | 100.0 |  |
Implications: China receives nearly 80% of DRC hydroxide, establishing a single-country dependency. Supply chain participants sourcing from DRC must account for Chinese refining concentration and associated FEOC restrictions under IRA 30D(d) (7).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 Refining Chokepoint: Capacity vs. Export Volume
### Refinery Capacity (Cathode-Grade Cobalt Sulfate)
Only two non-Chinese facilities process DRC hydroxide into battery-grade cobalt sulfate (CoSO4) [5]:
| Facility | Operator | Country | Capacity (t/yr CoSO4) | Status |
|---|---|---|---|---|
| Freeport Cobalt Kokkola Refinery | Freeport Cobalt | Finland | 14,000 | Operating |
| Electra Cobalt Refinery | Electra Battery Materials | Canada | 6,500 | Operating |
| Electra Battery Materials Cobalt Refinery | Electra Battery Materials | Canada | 6,500 | Operating |
| Non-Chinese Total | | | 27,000 | |
| Umicore Kokkola Refinery | Umicore | Finland | 15,000 | Operating |
| Grand Total (incl. Umicore) | | | 42,000 | |
### The Capacity Gap
- DRC hydroxide supply: 120,000 t/yr [1]
- Non-Chinese refinery capacity: 27,000 t/yr [5]
- Implied shortfall: 93,000 t/yr (77.5% of DRC hydroxide must route through China) [AI_INFERRED]
Implications: Western refiners cannot absorb DRC supply. This structural bottleneck forces battery material supply chains to accept Chinese refining of DRC ores  -  a critical vulnerability for IRA 30D FEOC compliance. Alternative: accelerate capex at Electra and Freeport facilities, or diversify cobalt sources away from DRC.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3. Downstream Distribution: Cobalt Sulfate Flows Post-Refining
### Global Cobalt Sulfate Export Routes (HS 2833.29)
Cobalt sulfate flows from refineries to cathode and battery cell manufacturers via these primary corridors [1]:
| Origin | Top Destination | Volume (t/yr CoSO4) | Implied $ Value |
|---|---|---|---|
| China | Japan | 12,000 | ~$672M |
| China | South Korea | 15,000 | ~$840M |
| Germany | Belgium | 93,725 | ~$524M |
| Germany | Poland | 1,962 | ~$110M |
| Finland | Poland | 21,360 | ~$1.2B |
| Finland | Sweden | 13,713 | ~$766M |
| Japan | Philippines | 41,532 | ~$2.3B |
| Belgium | Germany | 1,476 | ~$82M |
Total tracked sulfate volume: 1,711,305 t/yr across 224 corridors [1]
 [1][3]
### China's Role in Sulfate Distribution
- China sources: DRC hydroxide (95,000 t/yr), Chilean chloride (38,232 t/yr) [1]
- China exports to EV hubs: Japan (12,000 t/yr), South Korea (15,000 t/yr), US (8,000 t/yr) [1]
- China re-imports: 4,980 t/yr from Indonesia (value-added refining signal) [1]
Implications: China controls both the refining gateway (77.5% of DRC hydroxide) and primary distribution to Asian OEMs. FEOC-compliant battery supply chains must either secure non-Chinese refined material or accept tariff penalties under IRA 30D(d) (7).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4. IRA Section 30D FEOC Implications
Foreign Entity of Concern (FEOC) Definition: 30D(d) (7) designates any entity with 25%+ ownership by foreign nationals of FEOC countries (China, Russia, Iran, North Korea). Battery components (electrode active materials, cells) incorporating cobalt from FEOC-controlled refineries face:
- Loss of 30D(c) (2) tax credit (if FEOC material &gt;10% of production cost)
- Potential tariff exposure under Section 232 (national security) or Section 301 (trade retaliation)
Risk Assessment:
- Cobalt sourced from China-refined material (95,000 t/yr DRC hydroxide): HIGH FEOC RISK  -  assumes Chinese refiner is FEOC-controlled [1]
- Cobalt from Freeport Kokkola (Finland) or Electra (Canada): LOW FEOC RISK  -  non-Chinese refineries [5]
- Supply constraint: Only 27,000 t/yr non-Chinese capacity cannot service full EV demand [5]
Implications: Battery manufacturers face a sourcing dilemma: use FEOC-material at penalty, or compete for limited non-Chinese refinery allocations. This enforces either capex acceleration at Freeport/Electra or supply chain localization (e.g., US cobalt from Raglan/Voisey's Bay mines, if processing capacity added).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to Watch
1. Electra Battery Materials capacity expansion (30 - 90 days): Monitor construction progress on announced cobalt refining capex in Ontario, Canada. Any delay beyond Q3 2026 tightens non-Chinese sulfate supply and increases DRC-&gt;China flow dependency. [AI_INFERRED]
2. Chinese refiner acquisitions of DRC assets (30 - 90 days): Track announced JVs between Chinese majors (Tsingshan, Zhejiang Huayou) and DRC concessions. Consolidation would lock ~95,000 t/yr hydroxide supply into FEOC-controlled facilities, hardening 30D(d) (7) compliance costs. [AI_INFERRED]
3. Freeport Cobalt Kokkola utilization data (30 days): Request Q2 2026 throughput. If below 80% capacity, upside exists for DRC hydroxide diversion from China. If &gt;95%, facility is saturated and cannot absorb FEOC-exposed volume. [AI_INFERRED]
4. US tariff action on Chinese cobalt sulfate (90 days): Watch Federal Register for potential Section 301 tariff increases on HS 2833.29 (cobalt sulfate) from China. A 25% rate would shift $12B of annual import value and force OEM sourcing rebalancing. [AI_INFERRED]
5. DRC export tax policy shift (30 - 90 days): DRC government considering value-added tax on raw hydroxide exports (favoring refined sulfate). If enacted, would reduce DRC-&gt;China hydroxide flows and create capacity opening for Freeport/Electra. [AI_INFERRED]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DEIQ_CONTENT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54864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LIQ-202604-NING  |  LodeIQ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6510528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8A86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CONFIDENTIAL — Professional Tier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54864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C8A86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LodeIQ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10058400" cy="18288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Where does cobalt move after leaving the DRC? Trace refining and cathode-grade cobalt sulfate shipments by destination.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4114800"/>
            <a:ext cx="1828800" cy="457200"/>
          </a:xfrm>
          <a:prstGeom prst="roundRect">
            <a:avLst>
              <a:gd name="adj" fmla="val 20000"/>
            </a:avLst>
          </a:prstGeom>
          <a:solidFill>
            <a:srgbClr val="C8A862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41148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FLOW ENGINE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4572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Prepared for: Maria Santos, Volta Cathode Materials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937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April 16, 2026  |  LIQ-202604-NING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53035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7 sections  ·  5 sources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60350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CONFIDENTIAL — Professional Tier  |  AI-generated intelligence report. All claims confidence-rated and source-attributed.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Executive Summary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14400"/>
            <a:ext cx="27432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88720"/>
            <a:ext cx="105156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DRC dominates cobalt hydroxide exports at 79.2% of global traced flows (95,000 t/yr), with China as the singular destination absorbing 79.2% of DRC production [1][4]. Finland and Canada receive smaller...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Refining bottleneck: Only two refineries process DRC hydroxide into cathode-grade cobalt sulfate - Freeport Cobalt Kokkola (Finland, 14,000 t/yr) and Electra Battery Materials (Canada, 6,500 t/yr across two facilities) [5]....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China dominates cobalt sulfate distribution, exporting 382,000 t/yr to Japan (12,000 t/yr), South Korea (15,000 t/yr), US (8,000 t/yr), and global OEM markets. Germany, Finland, and Belgium ship 268,000 -...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IRA Section 30D FEOC risk: DRC hydroxide routed through China for refining triggers US Foreign Entity of Concern (FEOC) restrictions. Battery material imports from FEOC-controlled refineries face tariff penalties under...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Data freshness: LME pricing current as of Apr 2026 ($56,000/t cobalt, rising trend) [3]. Trade corridors verified via UN Comtrade through 2026 [1]. Half-life: SHORT (1 - 7 days) -...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1. Provenance Chain: DRC Mining → Hydroxide Export → Refining Bottleneck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10698480" cy="914400"/>
        </p:xfrm>
        <a:graphic>
          <a:graphicData uri="http://schemas.openxmlformats.org/drawingml/2006/table">
            <a:tbl>
              <a:tblPr/>
              <a:tblGrid>
                <a:gridCol w="2674620"/>
                <a:gridCol w="2674620"/>
                <a:gridCol w="2674620"/>
                <a:gridCol w="267462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Destination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Volume (t/yr)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Share (%)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End Purpose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China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95,000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79.2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Refining -&gt; cathode-grade sulfate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Finland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12,000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10.0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Freeport Cobalt refining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South Africa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8,000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6.7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Regional processing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Canada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5,000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4.2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Electra Battery Materials refining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Total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120,000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100.0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2. Refining Chokepoint: Capacity vs. Export Volume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10698480" cy="914400"/>
        </p:xfrm>
        <a:graphic>
          <a:graphicData uri="http://schemas.openxmlformats.org/drawingml/2006/table">
            <a:tbl>
              <a:tblPr/>
              <a:tblGrid>
                <a:gridCol w="2139696"/>
                <a:gridCol w="2139696"/>
                <a:gridCol w="2139696"/>
                <a:gridCol w="2139696"/>
                <a:gridCol w="2139696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Facility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Operator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Country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Capacity (t/yr CoSO4)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Status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Freeport Cobalt Kokkola Refinery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Freeport Cobalt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Finland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14,000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Operating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Electra Cobalt Refinery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Electra Battery Materials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Canada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6,500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Operating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Electra Battery Materials Cobalt Refinery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Electra Battery Materials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Canada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6,500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Operating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Non-Chinese Total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27,000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Umicore Kokkola Refinery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Umicore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Finland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15,000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Operating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Grand Total (incl. Umicore)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42,000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3. Downstream Distribution: Cobalt Sulfate Flows Post-Refining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10698480" cy="914400"/>
        </p:xfrm>
        <a:graphic>
          <a:graphicData uri="http://schemas.openxmlformats.org/drawingml/2006/table">
            <a:tbl>
              <a:tblPr/>
              <a:tblGrid>
                <a:gridCol w="2674620"/>
                <a:gridCol w="2674620"/>
                <a:gridCol w="2674620"/>
                <a:gridCol w="267462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Origin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Top Destination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Volume (t/yr CoSO4)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Implied $ Value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China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Japan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12,000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~$672M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China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South Korea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15,000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~$840M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Germany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Belgium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93,725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~$524M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Germany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Poland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1,962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~$110M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Finland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Poland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21,360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~$1.2B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Finland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Sweden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13,713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~$766M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Japan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Philippines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41,532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~$2.3B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4. IRA Section 30D FEOC Implications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5" name="Text 2"/>
          <p:cNvSpPr/>
          <p:nvPr/>
        </p:nvSpPr>
        <p:spPr>
          <a:xfrm>
            <a:off x="731520" y="1097280"/>
            <a:ext cx="106984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Loss of 30D(c) (2) tax credit (if FEOC material &gt;10% of production cost)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Potential tariff exposure under Section 232 (national security) or Section 301 (trade retaliation)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Cobalt sourced from China-refined material (95,000 t/yr DRC hydroxide): HIGH FEOC RISK  -  assumes Chinese refiner is FEOC-controlled [1]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Cobalt from Freeport Kokkola (Finland) or Electra (Canada): LOW FEOC RISK  -  non-Chinese refineries [5]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Supply constraint: Only 27,000 t/yr non-Chinese capacity cannot service full EV demand [5]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What to Watch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5" name="Text 2"/>
          <p:cNvSpPr/>
          <p:nvPr/>
        </p:nvSpPr>
        <p:spPr>
          <a:xfrm>
            <a:off x="731520" y="1097280"/>
            <a:ext cx="106984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Electra Battery Materials capacity expansion (30 - 90 days): Monitor construction progress on announced cobalt refining capex in Ontario, Canada.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Any delay beyond Q3 2026 tightens non-Chinese sulfate supply and increases DRC-&gt;China flow dependency.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[AI_INFERRED]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2.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Chinese refiner acquisitions of DRC assets (30 - 90 days): Track announced JVs between Chinese majors (Tsingshan, Zhejiang Huayou) and DRC concessions.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Consolidation would lock ~95,000 t/yr hydroxide supply into FEOC-controlled facilities, hardening 30D(d) (7) compliance costs.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Sources &amp; Citations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14400"/>
            <a:ext cx="27432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88720"/>
            <a:ext cx="105156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[1]  UN Comtrade. Bilateral trade flow data (HS 2822.00: cobalt salts; HS 2833.29: cobalt sulfates). Data period: 2026 YTD. Retrieved 2026-04-16 (2822)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[2]  UN Comtrade. Bilateral trade flow data (tin). Data period: 2026 YTD. Retrieved 2026-04-16 (2026)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[3]  LME. Cobalt settlement prices. Data period: Apr 2026. Retrieved 2026-04-16 (2026)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[4]  LodeIQ Knowledge Graph. Cobalt mining facilities, operators, and nameplate capacity. Retrieved 2026-04-16 (2026)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[5]  LodeIQ Knowledge Graph. Cobalt refinery facilities, operators, and nameplate capacity (cobalt sulfate). Retrieved 2026-04-16 (2026)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2026-04-16T16:49:02Z</dcterms:created>
  <dcterms:modified xsi:type="dcterms:W3CDTF">2026-04-16T16:49:02Z</dcterms:modified>
</cp:coreProperties>
</file>