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notesMasterIdLst>
    <p:notesMasterId r:id="rId15"/>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notesMaster" Target="notesMasters/notesMaster1.xml"/><Relationship Id="rId16" Type="http://schemas.openxmlformats.org/officeDocument/2006/relationships/presProps" Target="presProps.xml"/><Relationship Id="rId17" Type="http://schemas.openxmlformats.org/officeDocument/2006/relationships/viewProps" Target="viewProps.xml"/><Relationship Id="rId18" Type="http://schemas.openxmlformats.org/officeDocument/2006/relationships/theme" Target="theme/theme1.xml"/><Relationship Id="rId19"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Block 1 — Events, Trends, and Issues
Electra Battery Materials is advancing what its own disclosures describe as North America's only cobalt sulphate refinery, located in Temiskaming Shores, Ontario. The facility is currently under construction, with the project's disclosed milestone schedule calling for early commissioning in Q4 2026 and mechanical completion in Q2 2027. *(Company disclosures / DOE Loan Programs Office 2024; Electra Battery Materials Cobalt Refinery facility record, operational status as of 2026 - 05 - 04)*
The Government of Canada announced a CAD 20 million investment in the project on 2026 - 05 - 04, a development captured in the facility's methodology record and representing the most recent government-support event in the source data. *(Source ID: ELECTRA-2025-FINANCIAL-RESULTS+GOC-2026 - 05 - 04-INVESTMENT)*
The company filed an Annual Information Form for fiscal year ended 31 December 2024 on 2025 - 04 - 01, and separately filed an Annual Report on Form 20-F for fiscal year ended 31 December 2025 with the SEC, confirming its status as an active dual-listed reporting issuer on both SEDAR+ and EDGAR. *(SEDAR+/EDGAR filings)* A technical report titled "Ontario Cobalt Refinery Construction and Commissioning Status Update" was filed on 2024 - 08 - 12, the most recent project-specific technical disclosure in the source packet. *(SEDAR+/EDGAR filing, filed 2024 - 08 - 12)*
Two US regulatory instruments directly affect Electra's commercial positioning. First, the US Treasury / IRS final rule 26 CFR 1.30D-6 (Section 30D FEOC Final Rule, effective Federal Register May 6 2024) governs the carve-out mechanics for Foreign Entity of Concern determinations under the EV tax credit framework  -  a rule whose application is material to whether Electra's output qualifies as non-FEOC battery material for US automakers. *(US Treasury / IRS final rule 26 CFR 1.30D-6)* Second, IRS Notice 2026 - 15 introduces interim guidance on the Material Assistance Cost Ratio and Prohibited Foreign Entity restrictions under IRA Sections 45X, 45Y, and 48E, as enacted under OBBBA Pub. L. 119 - 21. The interaction of this guidance with Electra's feedstock sourcing and customer relationships is a live regulatory variable; confidence in the application of this rule to Electra's specific circumstances is assessed as medium. *(IRS Notice 2026 - 15)*
The company also operates a black mass demonstration plant alongside the refinery, reflecting a stated intention to integrate battery recycling into the Temiskaming site. *(Electra Battery Materials company record, SEDAR+; TSX-V / NASDAQ filings)*
No announcements are present in the current source packet.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Block 2 — Dependencies
Feedstock (inputs): The source data identifies Glencore plc as a counterparty in a supply relationship with Electra Battery Materials. *(SUPPLIES_TO relationship record, high confidence)* The specific feedstock material, volume, pricing, and contract terms of this relationship are not disclosed in the source data and represent a material gap. No other feedstock suppliers are identified in the data.
Offtake (outputs): LG Chem (South Korea) is identified as an offtake counterparty in the FEOC ownership methodology record. *(Electra Battery Materials company record  -  feoc_ownership_methodology field)* No further terms  -  volume, duration, price reference, or exclusivity  -  are present in the source data.
Regulatory exposure: Electra is subject to two identified US regulatory instruments:
- The Section 30D FEOC Final Rule (26 CFR 1.30D-6), which governs whether Electra's cobalt sulphate qualifies as non-FEOC material for US EV tax credit purposes. *(US Treasury / IRS, Federal Register May 6 2024)*
- IRS Notice 2026 - 15 governing Prohibited Foreign Entity restrictions and the Material Assistance Cost Ratio under IRA Sections 45X, 45Y, and 48E. *(IRS Notice 2026 - 15 / OBBBA Pub. L. 119 - 21)* Confidence in the specific application of this rule to Electra is medium.
The company's FEOC ownership status is assessed as NON-FEOC, based on its Canadian domicile, TSXV/NASDAQ dual listing, widely-held structure, and the absence of any covered-nation parent holding at or above the 25% threshold. This assessment was last updated 2026 - 05 - 09. *(Electra Battery Materials company record  -  feoc_ownership_methodology)*
Government-contract exposure: The Government of Canada CAD 20 million investment announced 2026 - 05 - 04 is the sole government financial relationship identified in the source data. No US government contract or DOE loan award is confirmed in the data beyond the attribution of capacity figures to "DOE Loan Programs Office 2024" as a disclosure source; no loan terms, amounts, or award status are present.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Block 3 — Commercial Profile
The source data identifies two commercial counterparties:
- LG Chem (South Korea): Named as an offtake counterparty. No volume, price reference, duration, or exclusivity terms are present in the source data.
- Glencore plc: Named as a supply-side counterparty (feedstock direction). No material, volume, price, or contract terms are present in the source data.
No pricing reference benchmark, no spot or contract price, and no revenue figures are present in the source data. The company's market capitalisation is recorded at CAD 50,000,000. *(Electra Battery Materials company record)*
No additional customers, offtake agreements, or commercial terms are identifiable from the current source packet.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Block 4 — Triggers to Watch
1. Commissioning milestone  -  Q4 2026 early commissioning. The facility record identifies Q4 2026 as the target for early commissioning. Any announcement confirming, delaying, or accelerating this milestone would materially update the operating status of the principal asset. *(Company disclosures / DOE Loan Programs Office 2024)*
2. Mechanical completion  -  Q2 2027. Mechanical completion is the subsequent scheduled milestone. Slippage or acceleration relative to this date would revise the ramp timeline and the capacity figures on record. *(Facility record)*
3. Capacity ramp confirmation. The initial nameplate of 5,120 tonnes per year battery-grade cobalt sulphate and the full-ramp figure of 6,500 tonnes per year are drawn from 2024 disclosures and are flagged as more than twelve months old as of the audit date. Any updated production guidance or ramp schedule from the company would supersede these figures. *(Facility record  -  capacity confidence: medium)*
4. FEOC and IRA regulatory developments. The application of IRS Notice 2026 - 15 (Sections 45X/45Y/48E, OBBBA Pub. L. 119 - 21) to Electra's feedstock sourcing and product qualification is an active variable. Any Treasury or IRS guidance clarifying the Material Assistance Cost Ratio thresholds, or any change to Electra's feedstock mix, could alter the company's eligibility for US tax incentives. *(IRS Notice 2026 - 15)*
5. LG Chem offtake formalisation or amendment. No offtake terms are present in the source data. Any public disclosure of volume, duration, or pricing terms would be a significant commercial update.
6. Glencore feedstock terms. The nature, volume, and pricing of the Glencore supply relationship are entirely absent from the source data. Disclosure of these terms would materially change the feedstock dependency picture.
7. Government of Canada investment conditions. The CAD 20 million government investment (2026 - 05 - 04) may carry conditions, milestones, or drawdown schedules not present in the source data. Any public disclosure of these terms is a monitorable event.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Block 5 — Technical Profile
| Attribute | Value | Source / Confidence |
|---|---|---|
| Facility name | Electra Battery Materials Cobalt Refinery | Company disclosures / DOE Loan Programs Office 2024 |
| Facility type | Refinery | Facility record |
| Location | Temiskaming Shores, Ontario, Canada | Facility record |
| Operational status | Under construction | Facility record, as of 2026 - 05 - 04 |
| Primary product | Battery-grade cobalt sulphate | Company disclosures / USGS MCS 2024 / NRCan 2024 |
| Additional products | Nickel sulphate (planned); black mass (demonstration plant) | Company record (SEDAR+); USGS MCS 2025 |
| Initial nameplate capacity | 5,120 tonnes per year (cobalt sulphate) | Facility record  -  capacity basis |
| Full-ramp nameplate capacity | 6,500 tonnes per year (cobalt sulphate) | Facility record  -  capacity basis |
| Capacity confidence | Medium  -  figures are from 2024 disclosure, 12+ months old as of audit | Facility record |
| Actual / current production | Not in source data |  -  |
| Process route | Not specified in source data |  -  |
| Product grade / specification | Battery-grade; no further specification in source data |  -  |
| Early commissioning target | Q4 2026 | Facility record (methodology) |
| Mechanical completion target | Q2 2027 | Facility record |
| Commissioning year | 2027 | Facility record |
| FEOC status | NON-FEOC | Facility record, assessed 2026 - 05 - 09 |
Honest gaps: Process route (hydrometallurgical or other), reagent inputs, water and energy requirements, product purity specification, and actual-versus-nameplate production data are not present in the source data.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Block 6 — Identity
| Attribute | Value | Source |
|---|---|---|
| Legal name (primary) | Electra Battery Materials Corp | SEC EDGAR |
| Operating name | Electra Battery Materials | SEDAR+; TSX-V / NASDAQ filings |
| Entity type | Public company  -  refiner | Company record |
| Supply chain position | Midstream | Company record |
| Stage | Development | Company record |
| Primary commodity | Cobalt | Company record |
| Headquarters | Canada (Ontario) | USGS MCS 2024 / NRCan 2024 |
| Province | Ontario | Company record |
| Principal facility | Temiskaming Shores, Ontario | Facility record |
| Stock exchange (primary) | TSX Venture Exchange | Company record |
| Ticker symbol | ELBM (TSXV and NASDAQ) | Company record |
| SEC CIK | 0001907184 | SEC EDGAR |
| SEC file number | 001 - 41356 | SEC EDGAR |
| SEDAR+ issuer number | 00002605 | SEDAR+ profile |
| Filing status | Reporting issuer (SEDAR+); SEC registrant | Company record / SEC EDGAR |
| Market capitalisation | CAD 50,000,000 | Company record |
| Parent / controlling shareholder | None identified at 25%+ threshold; widely held | Company record  -  FEOC methodology |
| FEOC ownership status | NON-FEOC | Company record, updated 2026 - 05 - 09 |
| Key projects | Temiskaming Cobalt Refinery; Battery Recycling Complex | Company record |
| Known counterparties | LG Chem (offtake); Glencore plc (supply) | Company record; relationship record |
| Filing corpus | 49 filings on record: 40 x 6-K, 2 x 20-F, 2 x Annual Information Form, 1 x MD&amp;A, 1 x AIF, 1 x Technical Report, 1 x 20-F/A, 1 x 6-K/A | SEDAR+/EDGAR filing records |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Data Limitations &amp; Confidence
What is thin or missing:
1. Filing content not extracted. The 49 filings in the corpus (including the 20-F for fiscal year ended 31 December 2025 and the AIF for fiscal year ended 31 December 2024) are present as metadata only  -  titles, types, and dates  -  without extracted text. All substantive claims in this dossier therefore derive from entity and facility property fields, not from the body of those filings. This is the single largest confidence constraint.
2. Capacity figures are 2024-vintage. The 5,120 t/yr and 6,500 t/yr figures carry an explicit flag that they are more than twelve months old as of the audit date. No updated production guidance is present.
3. Commercial terms absent. Neither the LG Chem offtake nor the Glencore supply relationship carries volume, price, duration, or exclusivity terms in the source data.
4. Construction progress unknown. No filing-extracted update on actual construction progress, spend-to-date, or revised commissioning schedule is present beyond the milestone dates recorded at the facility level.
5. Financial position unknown. No revenue, cash position, debt, or burn rate data is present in the source data beyond the market capitalisation figure of CAD 50,000,000.
6. Process route and product specification absent. No hydrometallurgical or other process detail, reagent sourcing, or product purity specification is in the data.
7. Black mass demonstration plant. The recycling facility is described as a demonstration plant; no capacity, throughput, or feedstock data is present.
8. IRA Section 45X/45Y/48E applicability. The interaction of IRS Notice 2026 - 15 with Electra's specific feedstock and product configuration is flagged at medium confidence only.
What would raise confidence: Extraction of filing body text from the 20-F (FY 2025) and the 2024 AIF; a refreshed technical report post-August 2024; disclosure of LG Chem and Glencore contract terms; a commissioning progress update from the company; and clarifying Treasury guidance on the Material Assistance Cost Ratio as applied to Canadian cobalt sulphate refiners.
Retrieval confidence: MEDIUM. Entity existence and project structure: HIGH. Operating status and capacity: MEDIUM (2024-vintage, unrefreshed). Commercial terms: LOW (counterparties named; terms absent).
Freshness: Entity record last updated 2026 - 07 - 13. Facility operational status as of 2026 - 05 - 04. Capacity figures dated to 2024 - 06 - 30 disclosure. Filing corpus refreshed through SEDAR+/EDGAR as of dossier date; filing content not extracted.
Half-life classification: SHORT  -  the facility is in active commissioning; milestone events (Q4 2026 early commissioning, Q2 2027 mechanical completion) will materially change the operating status within the dossier's natural shelf life.
Source provenance index:
- Electra Battery Materials 2024 Annual Report (SEDAR+); TSX-V / NASDAQ filings
- Company disclosures / DOE Loan Programs Office 2024
- SEC EDGAR (CIK 0001907184)
- USGS Mineral Commodity Summaries 2024 and 2025
- NRCan Critical Minerals Database 2024
- US Treasury / IRS final rule 26 CFR 1.30D-6 (Federal Register, May 6 2024)
- IRS Notice 2026 - 15 (OBBBA Pub. L. 119 - 21)
- Government of Canada investment announcement, 2026 - 05 - 04
---
*This dossier is intelligence for supply-chain monitoring purposes and does not constitute investment advice, a securities recommendation, or a solicitation to buy or sell any financial instrument.*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LODEIQ_CONTENT">
    <p:bg>
      <p:bgPr>
        <a:solidFill>
          <a:srgbClr val="0A1628"/>
        </a:solidFill>
      </p:bgPr>
    </p:bg>
    <p:spTree>
      <p:nvGrpSpPr>
        <p:cNvPr id="1" name=""/>
        <p:cNvGrpSpPr/>
        <p:nvPr/>
      </p:nvGrpSpPr>
      <p:grpSpPr>
        <a:xfrm>
          <a:off x="0" y="0"/>
          <a:ext cx="0" cy="0"/>
          <a:chOff x="0" y="0"/>
          <a:chExt cx="0" cy="0"/>
        </a:xfrm>
      </p:grpSpPr>
      <p:sp>
        <p:nvSpPr>
          <p:cNvPr id="2" name="Shape 0"/>
          <p:cNvSpPr/>
          <p:nvPr/>
        </p:nvSpPr>
        <p:spPr>
          <a:xfrm>
            <a:off x="0" y="0"/>
            <a:ext cx="12192000" cy="54864"/>
          </a:xfrm>
          <a:prstGeom prst="rect">
            <a:avLst/>
          </a:prstGeom>
          <a:solidFill>
            <a:srgbClr val="C8A862"/>
          </a:solidFill>
          <a:ln/>
        </p:spPr>
      </p:sp>
      <p:sp>
        <p:nvSpPr>
          <p:cNvPr id="3" name="Shape 1"/>
          <p:cNvSpPr/>
          <p:nvPr/>
        </p:nvSpPr>
        <p:spPr>
          <a:xfrm>
            <a:off x="0" y="6492240"/>
            <a:ext cx="12192000" cy="365760"/>
          </a:xfrm>
          <a:prstGeom prst="rect">
            <a:avLst/>
          </a:prstGeom>
          <a:solidFill>
            <a:srgbClr val="1E293B"/>
          </a:solidFill>
          <a:ln/>
        </p:spPr>
      </p:sp>
      <p:sp>
        <p:nvSpPr>
          <p:cNvPr id="4" name="Text 2"/>
          <p:cNvSpPr/>
          <p:nvPr/>
        </p:nvSpPr>
        <p:spPr>
          <a:xfrm>
            <a:off x="457200" y="6510528"/>
            <a:ext cx="5486400" cy="320040"/>
          </a:xfrm>
          <a:prstGeom prst="rect">
            <a:avLst/>
          </a:prstGeom>
          <a:noFill/>
          <a:ln/>
        </p:spPr>
        <p:txBody>
          <a:bodyPr wrap="square" rtlCol="0" anchor="ctr"/>
          <a:lstStyle/>
          <a:p>
            <a:pPr indent="0" marL="0">
              <a:buNone/>
            </a:pPr>
            <a:r>
              <a:rPr lang="en-US" sz="900" dirty="0">
                <a:solidFill>
                  <a:srgbClr val="94A3B8"/>
                </a:solidFill>
                <a:latin typeface="Helvetica" pitchFamily="34" charset="0"/>
                <a:ea typeface="Helvetica" pitchFamily="34" charset="-122"/>
                <a:cs typeface="Helvetica" pitchFamily="34" charset="-120"/>
              </a:rPr>
              <a:t>LIQ-SHOWCASE-ENTITY-DOSSIER-ELECTRA  |  LodeIQ</a:t>
            </a:r>
            <a:endParaRPr lang="en-US" sz="900" dirty="0"/>
          </a:p>
        </p:txBody>
      </p:sp>
      <p:sp>
        <p:nvSpPr>
          <p:cNvPr id="5" name="Text 3"/>
          <p:cNvSpPr/>
          <p:nvPr/>
        </p:nvSpPr>
        <p:spPr>
          <a:xfrm>
            <a:off x="8229600" y="6510528"/>
            <a:ext cx="3474720" cy="320040"/>
          </a:xfrm>
          <a:prstGeom prst="rect">
            <a:avLst/>
          </a:prstGeom>
          <a:noFill/>
          <a:ln/>
        </p:spPr>
        <p:txBody>
          <a:bodyPr wrap="square" rtlCol="0" anchor="ctr"/>
          <a:lstStyle/>
          <a:p>
            <a:pPr algn="r" indent="0" marL="0">
              <a:buNone/>
            </a:pPr>
            <a:r>
              <a:rPr lang="en-US" sz="900" b="1" dirty="0">
                <a:solidFill>
                  <a:srgbClr val="C8A862"/>
                </a:solidFill>
                <a:latin typeface="Helvetica" pitchFamily="34" charset="0"/>
                <a:ea typeface="Helvetica" pitchFamily="34" charset="-122"/>
                <a:cs typeface="Helvetica" pitchFamily="34" charset="-120"/>
              </a:rPr>
              <a:t>CONFIDENTIAL — Subscriber Only</a:t>
            </a:r>
            <a:endParaRPr lang="en-US" sz="900" dirty="0"/>
          </a:p>
        </p:txBody>
      </p:sp>
      <p:sp>
        <p:nvSpPr>
          <p:cNvPr id="25" name="Slide Number Placeholder 0"/>
          <p:cNvSpPr>
            <a:spLocks noGrp="1"/>
          </p:cNvSpPr>
          <p:nvPr>
            <p:ph type="sldNum" sz="quarter" idx="4294967295"/>
          </p:nvPr>
        </p:nvSpPr>
        <p:spPr>
          <a:xfrm>
            <a:off x="11430000" y="6510528"/>
            <a:ext cx="457200" cy="320040"/>
          </a:xfrm>
          <a:prstGeom prst="rect">
            <a:avLst/>
          </a:prstGeom>
          <a:extLst>
            <a:ext uri="{C572A759-6A51-4108-AA02-DFA0A04FC94B}">
              <ma14:wrappingTextBoxFlag xmlns:ma14="http://schemas.microsoft.com/office/mac/drawingml/2011/main" val="0"/>
            </a:ext>
          </a:extLst>
        </p:spPr>
        <p:txBody>
          <a:bodyPr/>
          <a:lstStyle>
            <a:lvl1pPr>
              <a:defRPr sz="900">
                <a:solidFill>
                  <a:srgbClr val="94A3B8"/>
                </a:solidFill>
              </a:defRPr>
            </a:lvl1pPr>
          </a:lstStyle>
          <a:p>
            <a:pPr algn="l"/>
            <a:fld id="{F7021451-1387-4CA6-816F-3879F97B5CBC}" type="slidenum">
              <a:rPr b="0" lang="en-US"/>
              <a:t>1002</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Slide Number Placeholder 0"/>
          <p:cNvSpPr>
            <a:spLocks noGrp="1"/>
          </p:cNvSpPr>
          <p:nvPr>
            <p:ph type="sldNum" sz="quarter" idx="4294967295"/>
          </p:nvPr>
        </p:nvSpPr>
        <p:spPr>
          <a:xfrm>
            <a:off x="11430000" y="6510528"/>
            <a:ext cx="457200" cy="320040"/>
          </a:xfrm>
          <a:prstGeom prst="rect">
            <a:avLst/>
          </a:prstGeom>
          <a:extLst>
            <a:ext uri="{C572A759-6A51-4108-AA02-DFA0A04FC94B}">
              <ma14:wrappingTextBoxFlag xmlns:ma14="http://schemas.microsoft.com/office/mac/drawingml/2011/main" val="0"/>
            </a:ext>
          </a:extLst>
        </p:spPr>
        <p:txBody>
          <a:bodyPr/>
          <a:lstStyle>
            <a:lvl1pPr>
              <a:defRPr sz="900">
                <a:solidFill>
                  <a:srgbClr val="94A3B8"/>
                </a:solidFill>
              </a:defRPr>
            </a:lvl1pPr>
          </a:lstStyle>
          <a:p>
            <a:pPr algn="l"/>
            <a:fld id="{F7021451-1387-4CA6-816F-3879F97B5CBC}" type="slidenum">
              <a:rPr b="0" lang="en-US"/>
              <a:t>null</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628"/>
        </a:solidFill>
      </p:bgPr>
    </p:bg>
    <p:spTree>
      <p:nvGrpSpPr>
        <p:cNvPr id="1" name=""/>
        <p:cNvGrpSpPr/>
        <p:nvPr/>
      </p:nvGrpSpPr>
      <p:grpSpPr>
        <a:xfrm>
          <a:off x="0" y="0"/>
          <a:ext cx="0" cy="0"/>
          <a:chOff x="0" y="0"/>
          <a:chExt cx="0" cy="0"/>
        </a:xfrm>
      </p:grpSpPr>
      <p:sp>
        <p:nvSpPr>
          <p:cNvPr id="2" name="Shape 0"/>
          <p:cNvSpPr/>
          <p:nvPr/>
        </p:nvSpPr>
        <p:spPr>
          <a:xfrm>
            <a:off x="0" y="0"/>
            <a:ext cx="12192000" cy="54864"/>
          </a:xfrm>
          <a:prstGeom prst="rect">
            <a:avLst/>
          </a:prstGeom>
          <a:solidFill>
            <a:srgbClr val="C8A862"/>
          </a:solidFill>
          <a:ln/>
        </p:spPr>
      </p:sp>
      <p:sp>
        <p:nvSpPr>
          <p:cNvPr id="3" name="Text 1"/>
          <p:cNvSpPr/>
          <p:nvPr/>
        </p:nvSpPr>
        <p:spPr>
          <a:xfrm>
            <a:off x="731520" y="1097280"/>
            <a:ext cx="4572000" cy="640080"/>
          </a:xfrm>
          <a:prstGeom prst="rect">
            <a:avLst/>
          </a:prstGeom>
          <a:noFill/>
          <a:ln/>
        </p:spPr>
        <p:txBody>
          <a:bodyPr wrap="square" rtlCol="0" anchor="ctr"/>
          <a:lstStyle/>
          <a:p>
            <a:pPr indent="0" marL="0">
              <a:buNone/>
            </a:pPr>
            <a:r>
              <a:rPr lang="en-US" sz="3600" b="1" dirty="0">
                <a:solidFill>
                  <a:srgbClr val="C8A862"/>
                </a:solidFill>
                <a:latin typeface="Helvetica" pitchFamily="34" charset="0"/>
                <a:ea typeface="Helvetica" pitchFamily="34" charset="-122"/>
                <a:cs typeface="Helvetica" pitchFamily="34" charset="-120"/>
              </a:rPr>
              <a:t>LodeIQ</a:t>
            </a:r>
            <a:endParaRPr lang="en-US" sz="3600" dirty="0"/>
          </a:p>
        </p:txBody>
      </p:sp>
      <p:sp>
        <p:nvSpPr>
          <p:cNvPr id="4" name="Text 2"/>
          <p:cNvSpPr/>
          <p:nvPr/>
        </p:nvSpPr>
        <p:spPr>
          <a:xfrm>
            <a:off x="731520" y="2011680"/>
            <a:ext cx="10058400" cy="1828800"/>
          </a:xfrm>
          <a:prstGeom prst="rect">
            <a:avLst/>
          </a:prstGeom>
          <a:noFill/>
          <a:ln/>
        </p:spPr>
        <p:txBody>
          <a:bodyPr wrap="square" rtlCol="0" anchor="t">
            <a:normAutofit/>
          </a:bodyPr>
          <a:lstStyle/>
          <a:p>
            <a:pPr indent="0" marL="0">
              <a:buNone/>
            </a:pPr>
            <a:r>
              <a:rPr lang="en-US" sz="3200" b="1" dirty="0">
                <a:solidFill>
                  <a:srgbClr val="FFFFFF"/>
                </a:solidFill>
                <a:latin typeface="Helvetica" pitchFamily="34" charset="0"/>
                <a:ea typeface="Helvetica" pitchFamily="34" charset="-122"/>
                <a:cs typeface="Helvetica" pitchFamily="34" charset="-120"/>
              </a:rPr>
              <a:t>Entity Dossier — Electra Battery Materials</a:t>
            </a:r>
            <a:endParaRPr lang="en-US" sz="3200" dirty="0"/>
          </a:p>
        </p:txBody>
      </p:sp>
      <p:sp>
        <p:nvSpPr>
          <p:cNvPr id="5" name="Shape 3"/>
          <p:cNvSpPr/>
          <p:nvPr/>
        </p:nvSpPr>
        <p:spPr>
          <a:xfrm>
            <a:off x="731520" y="4114800"/>
            <a:ext cx="1975104" cy="457200"/>
          </a:xfrm>
          <a:prstGeom prst="roundRect">
            <a:avLst>
              <a:gd name="adj" fmla="val 20000"/>
            </a:avLst>
          </a:prstGeom>
          <a:solidFill>
            <a:srgbClr val="C8A862"/>
          </a:solidFill>
          <a:ln/>
        </p:spPr>
      </p:sp>
      <p:sp>
        <p:nvSpPr>
          <p:cNvPr id="6" name="Text 4"/>
          <p:cNvSpPr/>
          <p:nvPr/>
        </p:nvSpPr>
        <p:spPr>
          <a:xfrm>
            <a:off x="731520" y="4114800"/>
            <a:ext cx="1975104" cy="457200"/>
          </a:xfrm>
          <a:prstGeom prst="rect">
            <a:avLst/>
          </a:prstGeom>
          <a:noFill/>
          <a:ln/>
        </p:spPr>
        <p:txBody>
          <a:bodyPr wrap="square" rtlCol="0" anchor="ctr"/>
          <a:lstStyle/>
          <a:p>
            <a:pPr algn="ctr" indent="0" marL="0">
              <a:buNone/>
            </a:pPr>
            <a:r>
              <a:rPr lang="en-US" sz="1400" b="1" dirty="0">
                <a:solidFill>
                  <a:srgbClr val="0A1628"/>
                </a:solidFill>
                <a:latin typeface="Helvetica" pitchFamily="34" charset="0"/>
                <a:ea typeface="Helvetica" pitchFamily="34" charset="-122"/>
                <a:cs typeface="Helvetica" pitchFamily="34" charset="-120"/>
              </a:rPr>
              <a:t>ENTITY DOSSIER</a:t>
            </a:r>
            <a:endParaRPr lang="en-US" sz="1400" dirty="0"/>
          </a:p>
        </p:txBody>
      </p:sp>
      <p:sp>
        <p:nvSpPr>
          <p:cNvPr id="7" name="Shape 5"/>
          <p:cNvSpPr/>
          <p:nvPr/>
        </p:nvSpPr>
        <p:spPr>
          <a:xfrm>
            <a:off x="2935224" y="4114800"/>
            <a:ext cx="2395728" cy="457200"/>
          </a:xfrm>
          <a:prstGeom prst="roundRect">
            <a:avLst>
              <a:gd name="adj" fmla="val 20000"/>
            </a:avLst>
          </a:prstGeom>
          <a:solidFill>
            <a:srgbClr val="F59E0B"/>
          </a:solidFill>
          <a:ln/>
        </p:spPr>
      </p:sp>
      <p:sp>
        <p:nvSpPr>
          <p:cNvPr id="8" name="Text 6"/>
          <p:cNvSpPr/>
          <p:nvPr/>
        </p:nvSpPr>
        <p:spPr>
          <a:xfrm>
            <a:off x="2935224" y="4114800"/>
            <a:ext cx="2395728" cy="457200"/>
          </a:xfrm>
          <a:prstGeom prst="rect">
            <a:avLst/>
          </a:prstGeom>
          <a:noFill/>
          <a:ln/>
        </p:spPr>
        <p:txBody>
          <a:bodyPr wrap="square" rtlCol="0" anchor="ctr"/>
          <a:lstStyle/>
          <a:p>
            <a:pPr algn="ctr" indent="0" marL="0">
              <a:buNone/>
            </a:pPr>
            <a:r>
              <a:rPr lang="en-US" sz="1400" b="1" dirty="0">
                <a:solidFill>
                  <a:srgbClr val="0A1628"/>
                </a:solidFill>
                <a:latin typeface="Helvetica" pitchFamily="34" charset="0"/>
                <a:ea typeface="Helvetica" pitchFamily="34" charset="-122"/>
                <a:cs typeface="Helvetica" pitchFamily="34" charset="-120"/>
              </a:rPr>
              <a:t>CONFIDENCE: MEDIUM</a:t>
            </a:r>
            <a:endParaRPr lang="en-US" sz="1400" dirty="0"/>
          </a:p>
        </p:txBody>
      </p:sp>
      <p:sp>
        <p:nvSpPr>
          <p:cNvPr id="9" name="Text 7"/>
          <p:cNvSpPr/>
          <p:nvPr/>
        </p:nvSpPr>
        <p:spPr>
          <a:xfrm>
            <a:off x="731520" y="4572000"/>
            <a:ext cx="7315200" cy="365760"/>
          </a:xfrm>
          <a:prstGeom prst="rect">
            <a:avLst/>
          </a:prstGeom>
          <a:noFill/>
          <a:ln/>
        </p:spPr>
        <p:txBody>
          <a:bodyPr wrap="square" rtlCol="0" anchor="ctr"/>
          <a:lstStyle/>
          <a:p>
            <a:pPr indent="0" marL="0">
              <a:buNone/>
            </a:pPr>
            <a:r>
              <a:rPr lang="en-US" sz="1400" dirty="0">
                <a:solidFill>
                  <a:srgbClr val="94A3B8"/>
                </a:solidFill>
                <a:latin typeface="Helvetica" pitchFamily="34" charset="0"/>
                <a:ea typeface="Helvetica" pitchFamily="34" charset="-122"/>
                <a:cs typeface="Helvetica" pitchFamily="34" charset="-120"/>
              </a:rPr>
              <a:t>July 15, 2026  |  LIQ-SHOWCASE-ENTITY-DOSSIER-ELECTRA</a:t>
            </a:r>
            <a:endParaRPr lang="en-US" sz="1400" dirty="0"/>
          </a:p>
        </p:txBody>
      </p:sp>
      <p:sp>
        <p:nvSpPr>
          <p:cNvPr id="10" name="Text 8"/>
          <p:cNvSpPr/>
          <p:nvPr/>
        </p:nvSpPr>
        <p:spPr>
          <a:xfrm>
            <a:off x="731520" y="4937760"/>
            <a:ext cx="4572000" cy="365760"/>
          </a:xfrm>
          <a:prstGeom prst="rect">
            <a:avLst/>
          </a:prstGeom>
          <a:noFill/>
          <a:ln/>
        </p:spPr>
        <p:txBody>
          <a:bodyPr wrap="square" rtlCol="0" anchor="ctr"/>
          <a:lstStyle/>
          <a:p>
            <a:pPr indent="0" marL="0">
              <a:buNone/>
            </a:pPr>
            <a:r>
              <a:rPr lang="en-US" sz="1400" dirty="0">
                <a:solidFill>
                  <a:srgbClr val="94A3B8"/>
                </a:solidFill>
                <a:latin typeface="Helvetica" pitchFamily="34" charset="0"/>
                <a:ea typeface="Helvetica" pitchFamily="34" charset="-122"/>
                <a:cs typeface="Helvetica" pitchFamily="34" charset="-120"/>
              </a:rPr>
              <a:t>7 sections  ·  0 sources</a:t>
            </a:r>
            <a:endParaRPr lang="en-US" sz="1400" dirty="0"/>
          </a:p>
        </p:txBody>
      </p:sp>
      <p:sp>
        <p:nvSpPr>
          <p:cNvPr id="11" name="Text 9"/>
          <p:cNvSpPr/>
          <p:nvPr/>
        </p:nvSpPr>
        <p:spPr>
          <a:xfrm>
            <a:off x="731520" y="6035040"/>
            <a:ext cx="10058400" cy="365760"/>
          </a:xfrm>
          <a:prstGeom prst="rect">
            <a:avLst/>
          </a:prstGeom>
          <a:noFill/>
          <a:ln/>
        </p:spPr>
        <p:txBody>
          <a:bodyPr wrap="square" rtlCol="0" anchor="ctr"/>
          <a:lstStyle/>
          <a:p>
            <a:pPr indent="0" marL="0">
              <a:buNone/>
            </a:pPr>
            <a:r>
              <a:rPr lang="en-US" sz="1100" i="1" dirty="0">
                <a:solidFill>
                  <a:srgbClr val="94A3B8"/>
                </a:solidFill>
                <a:latin typeface="Helvetica" pitchFamily="34" charset="0"/>
                <a:ea typeface="Helvetica" pitchFamily="34" charset="-122"/>
                <a:cs typeface="Helvetica" pitchFamily="34" charset="-120"/>
              </a:rPr>
              <a:t>CONFIDENTIAL — Subscriber Only  |  AI-generated intelligence report. All claims confidence-rated and source-attributed.</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731520" y="228600"/>
            <a:ext cx="9144000" cy="640080"/>
          </a:xfrm>
          <a:prstGeom prst="rect">
            <a:avLst/>
          </a:prstGeom>
          <a:noFill/>
          <a:ln/>
        </p:spPr>
        <p:txBody>
          <a:bodyPr wrap="square" rtlCol="0" anchor="ctr"/>
          <a:lstStyle/>
          <a:p>
            <a:pPr indent="0" marL="0">
              <a:buNone/>
            </a:pPr>
            <a:r>
              <a:rPr lang="en-US" sz="2600" b="1" dirty="0">
                <a:solidFill>
                  <a:srgbClr val="FFFFFF"/>
                </a:solidFill>
                <a:latin typeface="Helvetica" pitchFamily="34" charset="0"/>
                <a:ea typeface="Helvetica" pitchFamily="34" charset="-122"/>
                <a:cs typeface="Helvetica" pitchFamily="34" charset="-120"/>
              </a:rPr>
              <a:t>Figures</a:t>
            </a:r>
            <a:endParaRPr lang="en-US" sz="2600" dirty="0"/>
          </a:p>
        </p:txBody>
      </p:sp>
      <p:sp>
        <p:nvSpPr>
          <p:cNvPr id="3" name="Shape 1"/>
          <p:cNvSpPr/>
          <p:nvPr/>
        </p:nvSpPr>
        <p:spPr>
          <a:xfrm>
            <a:off x="731520" y="868680"/>
            <a:ext cx="2286000" cy="36576"/>
          </a:xfrm>
          <a:prstGeom prst="rect">
            <a:avLst/>
          </a:prstGeom>
          <a:solidFill>
            <a:srgbClr val="C8A862"/>
          </a:solidFill>
          <a:ln/>
        </p:spPr>
      </p:sp>
      <p:sp>
        <p:nvSpPr>
          <p:cNvPr id="4" name="Text 2"/>
          <p:cNvSpPr/>
          <p:nvPr/>
        </p:nvSpPr>
        <p:spPr>
          <a:xfrm>
            <a:off x="731520" y="1188720"/>
            <a:ext cx="10515600" cy="548640"/>
          </a:xfrm>
          <a:prstGeom prst="rect">
            <a:avLst/>
          </a:prstGeom>
          <a:noFill/>
          <a:ln/>
        </p:spPr>
        <p:txBody>
          <a:bodyPr wrap="square" rtlCol="0" anchor="t"/>
          <a:lstStyle/>
          <a:p>
            <a:pPr indent="0" marL="0">
              <a:buNone/>
            </a:pPr>
            <a:r>
              <a:rPr lang="en-US" sz="1600" dirty="0">
                <a:solidFill>
                  <a:srgbClr val="E2E8F0"/>
                </a:solidFill>
                <a:latin typeface="Helvetica" pitchFamily="34" charset="0"/>
                <a:ea typeface="Helvetica" pitchFamily="34" charset="-122"/>
                <a:cs typeface="Helvetica" pitchFamily="34" charset="-120"/>
              </a:rPr>
              <a:t>3 figures follow. Each value is drawn verbatim from the retrieval's computed data; a figure with no tabular data is omitted.</a:t>
            </a:r>
            <a:endParaRPr lang="en-US" sz="1600" dirty="0"/>
          </a:p>
        </p:txBody>
      </p:sp>
      <p:sp>
        <p:nvSpPr>
          <p:cNvPr id="25" name="Slide Number Placeholder 0"/>
          <p:cNvSpPr>
            <a:spLocks noGrp="1"/>
          </p:cNvSpPr>
          <p:nvPr>
            <p:ph type="sldNum" sz="quarter" idx="4294967295"/>
          </p:nvPr>
        </p:nvSpPr>
        <p:spPr>
          <a:xfrm>
            <a:off x="11430000" y="6510528"/>
            <a:ext cx="457200" cy="320040"/>
          </a:xfrm>
          <a:prstGeom prst="rect">
            <a:avLst/>
          </a:prstGeom>
          <a:extLst>
            <a:ext uri="{C572A759-6A51-4108-AA02-DFA0A04FC94B}">
              <ma14:wrappingTextBoxFlag xmlns:ma14="http://schemas.microsoft.com/office/mac/drawingml/2011/main" val="0"/>
            </a:ext>
          </a:extLst>
        </p:spPr>
        <p:txBody>
          <a:bodyPr/>
          <a:lstStyle>
            <a:lvl1pPr>
              <a:defRPr sz="900">
                <a:solidFill>
                  <a:srgbClr val="94A3B8"/>
                </a:solidFill>
              </a:defRPr>
            </a:lvl1pPr>
          </a:lstStyle>
          <a:p>
            <a:pPr algn="l"/>
            <a:fld id="{F7021451-1387-4CA6-816F-3879F97B5CBC}" type="slidenum">
              <a:rPr b="0" lang="en-US"/>
              <a:t>10</a:t>
            </a:fld>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731520" y="228600"/>
            <a:ext cx="9144000" cy="457200"/>
          </a:xfrm>
          <a:prstGeom prst="rect">
            <a:avLst/>
          </a:prstGeom>
          <a:noFill/>
          <a:ln/>
        </p:spPr>
        <p:txBody>
          <a:bodyPr wrap="square" rtlCol="0" anchor="ctr"/>
          <a:lstStyle/>
          <a:p>
            <a:pPr indent="0" marL="0">
              <a:buNone/>
            </a:pPr>
            <a:r>
              <a:rPr lang="en-US" sz="2000" b="1" dirty="0">
                <a:solidFill>
                  <a:srgbClr val="FFFFFF"/>
                </a:solidFill>
                <a:latin typeface="Helvetica" pitchFamily="34" charset="0"/>
                <a:ea typeface="Helvetica" pitchFamily="34" charset="-122"/>
                <a:cs typeface="Helvetica" pitchFamily="34" charset="-120"/>
              </a:rPr>
              <a:t>Figure</a:t>
            </a:r>
            <a:endParaRPr lang="en-US" sz="2000" dirty="0"/>
          </a:p>
        </p:txBody>
      </p:sp>
      <p:sp>
        <p:nvSpPr>
          <p:cNvPr id="3" name="Shape 1"/>
          <p:cNvSpPr/>
          <p:nvPr/>
        </p:nvSpPr>
        <p:spPr>
          <a:xfrm>
            <a:off x="731520" y="640080"/>
            <a:ext cx="1645920" cy="27432"/>
          </a:xfrm>
          <a:prstGeom prst="rect">
            <a:avLst/>
          </a:prstGeom>
          <a:solidFill>
            <a:srgbClr val="C8A862"/>
          </a:solidFill>
          <a:ln/>
        </p:spPr>
      </p:sp>
      <p:sp>
        <p:nvSpPr>
          <p:cNvPr id="4" name="Text 2"/>
          <p:cNvSpPr/>
          <p:nvPr/>
        </p:nvSpPr>
        <p:spPr>
          <a:xfrm>
            <a:off x="731520" y="777240"/>
            <a:ext cx="10515600" cy="365760"/>
          </a:xfrm>
          <a:prstGeom prst="rect">
            <a:avLst/>
          </a:prstGeom>
          <a:noFill/>
          <a:ln/>
        </p:spPr>
        <p:txBody>
          <a:bodyPr wrap="square" rtlCol="0" anchor="ctr"/>
          <a:lstStyle/>
          <a:p>
            <a:pPr indent="0" marL="0">
              <a:buNone/>
            </a:pPr>
            <a:r>
              <a:rPr lang="en-US" sz="1400" i="1" dirty="0">
                <a:solidFill>
                  <a:srgbClr val="C8A862"/>
                </a:solidFill>
                <a:latin typeface="Helvetica" pitchFamily="34" charset="0"/>
                <a:ea typeface="Helvetica" pitchFamily="34" charset="-122"/>
                <a:cs typeface="Helvetica" pitchFamily="34" charset="-120"/>
              </a:rPr>
              <a:t>Entity — entity status</a:t>
            </a:r>
            <a:endParaRPr lang="en-US" sz="1400" dirty="0"/>
          </a:p>
        </p:txBody>
      </p:sp>
      <p:graphicFrame>
        <p:nvGraphicFramePr>
          <p:cNvPr id="12" name="Table 0"/>
          <p:cNvGraphicFramePr>
            <a:graphicFrameLocks noGrp="1"/>
          </p:cNvGraphicFramePr>
          <p:nvPr>
            <p:extLst>
              <p:ext uri="{D42A27DB-BD31-4B8C-83A1-F6EECF244321}">
                <p14:modId xmlns:p14="http://schemas.microsoft.com/office/powerpoint/2010/main" val="1579011935"/>
              </p:ext>
            </p:extLst>
          </p:nvPr>
        </p:nvGraphicFramePr>
        <p:xfrm>
          <a:off x="731520" y="1188720"/>
          <a:ext cx="10698480" cy="914400"/>
        </p:xfrm>
        <a:graphic>
          <a:graphicData uri="http://schemas.openxmlformats.org/drawingml/2006/table">
            <a:tbl>
              <a:tblPr/>
              <a:tblGrid>
                <a:gridCol w="3566160"/>
                <a:gridCol w="3566160"/>
                <a:gridCol w="3566160"/>
              </a:tblGrid>
              <a:tr h="411480">
                <a:tc>
                  <a:txBody>
                    <a:bodyPr/>
                    <a:lstStyle/>
                    <a:p>
                      <a:pPr indent="0" marL="0">
                        <a:buNone/>
                      </a:pPr>
                      <a:r>
                        <a:rPr lang="en-US" sz="1200" b="1" dirty="0">
                          <a:solidFill>
                            <a:srgbClr val="C8A862"/>
                          </a:solidFill>
                          <a:latin typeface="Helvetica" pitchFamily="34" charset="0"/>
                          <a:ea typeface="Helvetica" pitchFamily="34" charset="-122"/>
                          <a:cs typeface="Helvetica" pitchFamily="34" charset="-120"/>
                        </a:rPr>
                        <a:t>Entity name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E293B"/>
                    </a:solidFill>
                  </a:tcPr>
                </a:tc>
                <a:tc>
                  <a:txBody>
                    <a:bodyPr/>
                    <a:lstStyle/>
                    <a:p>
                      <a:pPr indent="0" marL="0">
                        <a:buNone/>
                      </a:pPr>
                      <a:r>
                        <a:rPr lang="en-US" sz="1200" b="1" dirty="0">
                          <a:solidFill>
                            <a:srgbClr val="C8A862"/>
                          </a:solidFill>
                          <a:latin typeface="Helvetica" pitchFamily="34" charset="0"/>
                          <a:ea typeface="Helvetica" pitchFamily="34" charset="-122"/>
                          <a:cs typeface="Helvetica" pitchFamily="34" charset="-120"/>
                        </a:rPr>
                        <a:t>Entity type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E293B"/>
                    </a:solidFill>
                  </a:tcPr>
                </a:tc>
                <a:tc>
                  <a:txBody>
                    <a:bodyPr/>
                    <a:lstStyle/>
                    <a:p>
                      <a:pPr indent="0" marL="0">
                        <a:buNone/>
                      </a:pPr>
                      <a:r>
                        <a:rPr lang="en-US" sz="1200" b="1" dirty="0">
                          <a:solidFill>
                            <a:srgbClr val="C8A862"/>
                          </a:solidFill>
                          <a:latin typeface="Helvetica" pitchFamily="34" charset="0"/>
                          <a:ea typeface="Helvetica" pitchFamily="34" charset="-122"/>
                          <a:cs typeface="Helvetica" pitchFamily="34" charset="-120"/>
                        </a:rPr>
                        <a:t>Attributes</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E293B"/>
                    </a:solidFill>
                  </a:tcPr>
                </a:tc>
              </a:tr>
              <a:tr h="41148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Electra Battery Materials Cobalt Refinery</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Facility</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{"Operational":{"value":"UNDETERMINED","confidence":"LOW","source_tier":"T3","citation_ref":"LodeIQ computed rollup over 66 packet records (10 sources: Electra Battery Materials 2024 Annual Report (SEDAR+); TSX-V / NASDAQ filings; Company disclosures / DOE Loan Programs Office 2024; SEC EDGAR; +7 more)"}}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r>
            </a:tbl>
          </a:graphicData>
        </a:graphic>
      </p:graphicFrame>
      <p:sp>
        <p:nvSpPr>
          <p:cNvPr id="6" name="Text 3"/>
          <p:cNvSpPr/>
          <p:nvPr/>
        </p:nvSpPr>
        <p:spPr>
          <a:xfrm>
            <a:off x="731520" y="5989320"/>
            <a:ext cx="10698480" cy="320040"/>
          </a:xfrm>
          <a:prstGeom prst="rect">
            <a:avLst/>
          </a:prstGeom>
          <a:noFill/>
          <a:ln/>
        </p:spPr>
        <p:txBody>
          <a:bodyPr wrap="square" rtlCol="0" anchor="t"/>
          <a:lstStyle/>
          <a:p>
            <a:pPr algn="l" indent="0" marL="0">
              <a:buNone/>
            </a:pPr>
            <a:r>
              <a:rPr lang="en-US" sz="800" i="1" dirty="0">
                <a:solidFill>
                  <a:srgbClr val="94A3B8"/>
                </a:solidFill>
                <a:latin typeface="Helvetica" pitchFamily="34" charset="0"/>
                <a:ea typeface="Helvetica" pitchFamily="34" charset="-122"/>
                <a:cs typeface="Helvetica" pitchFamily="34" charset="-120"/>
              </a:rPr>
              <a:t>Source: LodeIQ computed rollup over 66 packet records (10 sources: Electra Battery Materials 2024 Annual Report (SEDAR+); TSX-V / NASDAQ filings; Company disclosures / DOE Loan Programs Office 2024; SEC EDGAR; +7 more). Computed deterministically by LodeIQ from the report's source packet · Source tier: T3</a:t>
            </a:r>
            <a:endParaRPr lang="en-US" sz="800" dirty="0"/>
          </a:p>
        </p:txBody>
      </p:sp>
      <p:sp>
        <p:nvSpPr>
          <p:cNvPr id="25" name="Slide Number Placeholder 0"/>
          <p:cNvSpPr>
            <a:spLocks noGrp="1"/>
          </p:cNvSpPr>
          <p:nvPr>
            <p:ph type="sldNum" sz="quarter" idx="4294967295"/>
          </p:nvPr>
        </p:nvSpPr>
        <p:spPr>
          <a:xfrm>
            <a:off x="11430000" y="6510528"/>
            <a:ext cx="457200" cy="320040"/>
          </a:xfrm>
          <a:prstGeom prst="rect">
            <a:avLst/>
          </a:prstGeom>
          <a:extLst>
            <a:ext uri="{C572A759-6A51-4108-AA02-DFA0A04FC94B}">
              <ma14:wrappingTextBoxFlag xmlns:ma14="http://schemas.microsoft.com/office/mac/drawingml/2011/main" val="0"/>
            </a:ext>
          </a:extLst>
        </p:spPr>
        <p:txBody>
          <a:bodyPr/>
          <a:lstStyle>
            <a:lvl1pPr>
              <a:defRPr sz="900">
                <a:solidFill>
                  <a:srgbClr val="94A3B8"/>
                </a:solidFill>
              </a:defRPr>
            </a:lvl1pPr>
          </a:lstStyle>
          <a:p>
            <a:pPr algn="l"/>
            <a:fld id="{F7021451-1387-4CA6-816F-3879F97B5CBC}" type="slidenum">
              <a:rPr b="0" lang="en-US"/>
              <a:t>11</a:t>
            </a:fld>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731520" y="228600"/>
            <a:ext cx="9144000" cy="457200"/>
          </a:xfrm>
          <a:prstGeom prst="rect">
            <a:avLst/>
          </a:prstGeom>
          <a:noFill/>
          <a:ln/>
        </p:spPr>
        <p:txBody>
          <a:bodyPr wrap="square" rtlCol="0" anchor="ctr"/>
          <a:lstStyle/>
          <a:p>
            <a:pPr indent="0" marL="0">
              <a:buNone/>
            </a:pPr>
            <a:r>
              <a:rPr lang="en-US" sz="2000" b="1" dirty="0">
                <a:solidFill>
                  <a:srgbClr val="FFFFFF"/>
                </a:solidFill>
                <a:latin typeface="Helvetica" pitchFamily="34" charset="0"/>
                <a:ea typeface="Helvetica" pitchFamily="34" charset="-122"/>
                <a:cs typeface="Helvetica" pitchFamily="34" charset="-120"/>
              </a:rPr>
              <a:t>Figure</a:t>
            </a:r>
            <a:endParaRPr lang="en-US" sz="2000" dirty="0"/>
          </a:p>
        </p:txBody>
      </p:sp>
      <p:sp>
        <p:nvSpPr>
          <p:cNvPr id="3" name="Shape 1"/>
          <p:cNvSpPr/>
          <p:nvPr/>
        </p:nvSpPr>
        <p:spPr>
          <a:xfrm>
            <a:off x="731520" y="640080"/>
            <a:ext cx="1645920" cy="27432"/>
          </a:xfrm>
          <a:prstGeom prst="rect">
            <a:avLst/>
          </a:prstGeom>
          <a:solidFill>
            <a:srgbClr val="C8A862"/>
          </a:solidFill>
          <a:ln/>
        </p:spPr>
      </p:sp>
      <p:sp>
        <p:nvSpPr>
          <p:cNvPr id="4" name="Text 2"/>
          <p:cNvSpPr/>
          <p:nvPr/>
        </p:nvSpPr>
        <p:spPr>
          <a:xfrm>
            <a:off x="731520" y="777240"/>
            <a:ext cx="10515600" cy="365760"/>
          </a:xfrm>
          <a:prstGeom prst="rect">
            <a:avLst/>
          </a:prstGeom>
          <a:noFill/>
          <a:ln/>
        </p:spPr>
        <p:txBody>
          <a:bodyPr wrap="square" rtlCol="0" anchor="ctr"/>
          <a:lstStyle/>
          <a:p>
            <a:pPr indent="0" marL="0">
              <a:buNone/>
            </a:pPr>
            <a:r>
              <a:rPr lang="en-US" sz="1400" i="1" dirty="0">
                <a:solidFill>
                  <a:srgbClr val="C8A862"/>
                </a:solidFill>
                <a:latin typeface="Helvetica" pitchFamily="34" charset="0"/>
                <a:ea typeface="Helvetica" pitchFamily="34" charset="-122"/>
                <a:cs typeface="Helvetica" pitchFamily="34" charset="-120"/>
              </a:rPr>
              <a:t>Entity — relationship type</a:t>
            </a:r>
            <a:endParaRPr lang="en-US" sz="1400" dirty="0"/>
          </a:p>
        </p:txBody>
      </p:sp>
      <p:graphicFrame>
        <p:nvGraphicFramePr>
          <p:cNvPr id="13" name="Table 0"/>
          <p:cNvGraphicFramePr>
            <a:graphicFrameLocks noGrp="1"/>
          </p:cNvGraphicFramePr>
          <p:nvPr>
            <p:extLst>
              <p:ext uri="{D42A27DB-BD31-4B8C-83A1-F6EECF244321}">
                <p14:modId xmlns:p14="http://schemas.microsoft.com/office/powerpoint/2010/main" val="1579011935"/>
              </p:ext>
            </p:extLst>
          </p:nvPr>
        </p:nvGraphicFramePr>
        <p:xfrm>
          <a:off x="731520" y="1188720"/>
          <a:ext cx="10698480" cy="914400"/>
        </p:xfrm>
        <a:graphic>
          <a:graphicData uri="http://schemas.openxmlformats.org/drawingml/2006/table">
            <a:tbl>
              <a:tblPr/>
              <a:tblGrid>
                <a:gridCol w="5349240"/>
                <a:gridCol w="5349240"/>
              </a:tblGrid>
              <a:tr h="411480">
                <a:tc>
                  <a:txBody>
                    <a:bodyPr/>
                    <a:lstStyle/>
                    <a:p>
                      <a:pPr indent="0" marL="0">
                        <a:buNone/>
                      </a:pPr>
                      <a:r>
                        <a:rPr lang="en-US" sz="1200" b="1" dirty="0">
                          <a:solidFill>
                            <a:srgbClr val="C8A862"/>
                          </a:solidFill>
                          <a:latin typeface="Helvetica" pitchFamily="34" charset="0"/>
                          <a:ea typeface="Helvetica" pitchFamily="34" charset="-122"/>
                          <a:cs typeface="Helvetica" pitchFamily="34" charset="-120"/>
                        </a:rPr>
                        <a:t>Name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E293B"/>
                    </a:solidFill>
                  </a:tcPr>
                </a:tc>
                <a:tc>
                  <a:txBody>
                    <a:bodyPr/>
                    <a:lstStyle/>
                    <a:p>
                      <a:pPr indent="0" marL="0">
                        <a:buNone/>
                      </a:pPr>
                      <a:r>
                        <a:rPr lang="en-US" sz="1200" b="1" dirty="0">
                          <a:solidFill>
                            <a:srgbClr val="C8A862"/>
                          </a:solidFill>
                          <a:latin typeface="Helvetica" pitchFamily="34" charset="0"/>
                          <a:ea typeface="Helvetica" pitchFamily="34" charset="-122"/>
                          <a:cs typeface="Helvetica" pitchFamily="34" charset="-120"/>
                        </a:rPr>
                        <a:t>Share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E293B"/>
                    </a:solidFill>
                  </a:tcPr>
                </a:tc>
              </a:tr>
              <a:tr h="41148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PRODUCES</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35.7</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r>
              <a:tr h="41148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AFFECTS</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14.3</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r>
              <a:tr h="41148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OPERATES</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14.3</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r>
              <a:tr h="41148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CANONICAL_FOR</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7.1</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r>
              <a:tr h="41148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HEADQUARTERED_IN</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7.1</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r>
              <a:tr h="41148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HQ_IN</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7.1</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r>
              <a:tr h="41148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LOCATED_IN</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7.1</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r>
              <a:tr h="41148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SUPPLIES_TO</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7.1</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r>
            </a:tbl>
          </a:graphicData>
        </a:graphic>
      </p:graphicFrame>
      <p:sp>
        <p:nvSpPr>
          <p:cNvPr id="6" name="Text 3"/>
          <p:cNvSpPr/>
          <p:nvPr/>
        </p:nvSpPr>
        <p:spPr>
          <a:xfrm>
            <a:off x="731520" y="5989320"/>
            <a:ext cx="10698480" cy="320040"/>
          </a:xfrm>
          <a:prstGeom prst="rect">
            <a:avLst/>
          </a:prstGeom>
          <a:noFill/>
          <a:ln/>
        </p:spPr>
        <p:txBody>
          <a:bodyPr wrap="square" rtlCol="0" anchor="t"/>
          <a:lstStyle/>
          <a:p>
            <a:pPr algn="l" indent="0" marL="0">
              <a:buNone/>
            </a:pPr>
            <a:r>
              <a:rPr lang="en-US" sz="800" i="1" dirty="0">
                <a:solidFill>
                  <a:srgbClr val="94A3B8"/>
                </a:solidFill>
                <a:latin typeface="Helvetica" pitchFamily="34" charset="0"/>
                <a:ea typeface="Helvetica" pitchFamily="34" charset="-122"/>
                <a:cs typeface="Helvetica" pitchFamily="34" charset="-120"/>
              </a:rPr>
              <a:t>Source: LodeIQ computed rollup over 66 packet records (10 sources: Electra Battery Materials 2024 Annual Report (SEDAR+); TSX-V / NASDAQ filings; Company disclosures / DOE Loan Programs Office 2024; SEC EDGAR; +7 more). Computed deterministically by LodeIQ from the report's source packet · Source tier: T3</a:t>
            </a:r>
            <a:endParaRPr lang="en-US" sz="800" dirty="0"/>
          </a:p>
        </p:txBody>
      </p:sp>
      <p:sp>
        <p:nvSpPr>
          <p:cNvPr id="25" name="Slide Number Placeholder 0"/>
          <p:cNvSpPr>
            <a:spLocks noGrp="1"/>
          </p:cNvSpPr>
          <p:nvPr>
            <p:ph type="sldNum" sz="quarter" idx="4294967295"/>
          </p:nvPr>
        </p:nvSpPr>
        <p:spPr>
          <a:xfrm>
            <a:off x="11430000" y="6510528"/>
            <a:ext cx="457200" cy="320040"/>
          </a:xfrm>
          <a:prstGeom prst="rect">
            <a:avLst/>
          </a:prstGeom>
          <a:extLst>
            <a:ext uri="{C572A759-6A51-4108-AA02-DFA0A04FC94B}">
              <ma14:wrappingTextBoxFlag xmlns:ma14="http://schemas.microsoft.com/office/mac/drawingml/2011/main" val="0"/>
            </a:ext>
          </a:extLst>
        </p:spPr>
        <p:txBody>
          <a:bodyPr/>
          <a:lstStyle>
            <a:lvl1pPr>
              <a:defRPr sz="900">
                <a:solidFill>
                  <a:srgbClr val="94A3B8"/>
                </a:solidFill>
              </a:defRPr>
            </a:lvl1pPr>
          </a:lstStyle>
          <a:p>
            <a:pPr algn="l"/>
            <a:fld id="{F7021451-1387-4CA6-816F-3879F97B5CBC}" type="slidenum">
              <a:rPr b="0" lang="en-US"/>
              <a:t>12</a:t>
            </a:fld>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731520" y="228600"/>
            <a:ext cx="9144000" cy="457200"/>
          </a:xfrm>
          <a:prstGeom prst="rect">
            <a:avLst/>
          </a:prstGeom>
          <a:noFill/>
          <a:ln/>
        </p:spPr>
        <p:txBody>
          <a:bodyPr wrap="square" rtlCol="0" anchor="ctr"/>
          <a:lstStyle/>
          <a:p>
            <a:pPr indent="0" marL="0">
              <a:buNone/>
            </a:pPr>
            <a:r>
              <a:rPr lang="en-US" sz="2000" b="1" dirty="0">
                <a:solidFill>
                  <a:srgbClr val="FFFFFF"/>
                </a:solidFill>
                <a:latin typeface="Helvetica" pitchFamily="34" charset="0"/>
                <a:ea typeface="Helvetica" pitchFamily="34" charset="-122"/>
                <a:cs typeface="Helvetica" pitchFamily="34" charset="-120"/>
              </a:rPr>
              <a:t>Figure</a:t>
            </a:r>
            <a:endParaRPr lang="en-US" sz="2000" dirty="0"/>
          </a:p>
        </p:txBody>
      </p:sp>
      <p:sp>
        <p:nvSpPr>
          <p:cNvPr id="3" name="Shape 1"/>
          <p:cNvSpPr/>
          <p:nvPr/>
        </p:nvSpPr>
        <p:spPr>
          <a:xfrm>
            <a:off x="731520" y="640080"/>
            <a:ext cx="1645920" cy="27432"/>
          </a:xfrm>
          <a:prstGeom prst="rect">
            <a:avLst/>
          </a:prstGeom>
          <a:solidFill>
            <a:srgbClr val="C8A862"/>
          </a:solidFill>
          <a:ln/>
        </p:spPr>
      </p:sp>
      <p:sp>
        <p:nvSpPr>
          <p:cNvPr id="4" name="Text 2"/>
          <p:cNvSpPr/>
          <p:nvPr/>
        </p:nvSpPr>
        <p:spPr>
          <a:xfrm>
            <a:off x="731520" y="777240"/>
            <a:ext cx="10515600" cy="365760"/>
          </a:xfrm>
          <a:prstGeom prst="rect">
            <a:avLst/>
          </a:prstGeom>
          <a:noFill/>
          <a:ln/>
        </p:spPr>
        <p:txBody>
          <a:bodyPr wrap="square" rtlCol="0" anchor="ctr"/>
          <a:lstStyle/>
          <a:p>
            <a:pPr indent="0" marL="0">
              <a:buNone/>
            </a:pPr>
            <a:r>
              <a:rPr lang="en-US" sz="1400" i="1" dirty="0">
                <a:solidFill>
                  <a:srgbClr val="C8A862"/>
                </a:solidFill>
                <a:latin typeface="Helvetica" pitchFamily="34" charset="0"/>
                <a:ea typeface="Helvetica" pitchFamily="34" charset="-122"/>
                <a:cs typeface="Helvetica" pitchFamily="34" charset="-120"/>
              </a:rPr>
              <a:t>Entity — filing type</a:t>
            </a:r>
            <a:endParaRPr lang="en-US" sz="1400" dirty="0"/>
          </a:p>
        </p:txBody>
      </p:sp>
      <p:graphicFrame>
        <p:nvGraphicFramePr>
          <p:cNvPr id="14" name="Table 0"/>
          <p:cNvGraphicFramePr>
            <a:graphicFrameLocks noGrp="1"/>
          </p:cNvGraphicFramePr>
          <p:nvPr>
            <p:extLst>
              <p:ext uri="{D42A27DB-BD31-4B8C-83A1-F6EECF244321}">
                <p14:modId xmlns:p14="http://schemas.microsoft.com/office/powerpoint/2010/main" val="1579011935"/>
              </p:ext>
            </p:extLst>
          </p:nvPr>
        </p:nvGraphicFramePr>
        <p:xfrm>
          <a:off x="731520" y="1188720"/>
          <a:ext cx="10698480" cy="914400"/>
        </p:xfrm>
        <a:graphic>
          <a:graphicData uri="http://schemas.openxmlformats.org/drawingml/2006/table">
            <a:tbl>
              <a:tblPr/>
              <a:tblGrid>
                <a:gridCol w="5349240"/>
                <a:gridCol w="5349240"/>
              </a:tblGrid>
              <a:tr h="411480">
                <a:tc>
                  <a:txBody>
                    <a:bodyPr/>
                    <a:lstStyle/>
                    <a:p>
                      <a:pPr indent="0" marL="0">
                        <a:buNone/>
                      </a:pPr>
                      <a:r>
                        <a:rPr lang="en-US" sz="1200" b="1" dirty="0">
                          <a:solidFill>
                            <a:srgbClr val="C8A862"/>
                          </a:solidFill>
                          <a:latin typeface="Helvetica" pitchFamily="34" charset="0"/>
                          <a:ea typeface="Helvetica" pitchFamily="34" charset="-122"/>
                          <a:cs typeface="Helvetica" pitchFamily="34" charset="-120"/>
                        </a:rPr>
                        <a:t>Name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E293B"/>
                    </a:solidFill>
                  </a:tcPr>
                </a:tc>
                <a:tc>
                  <a:txBody>
                    <a:bodyPr/>
                    <a:lstStyle/>
                    <a:p>
                      <a:pPr indent="0" marL="0">
                        <a:buNone/>
                      </a:pPr>
                      <a:r>
                        <a:rPr lang="en-US" sz="1200" b="1" dirty="0">
                          <a:solidFill>
                            <a:srgbClr val="C8A862"/>
                          </a:solidFill>
                          <a:latin typeface="Helvetica" pitchFamily="34" charset="0"/>
                          <a:ea typeface="Helvetica" pitchFamily="34" charset="-122"/>
                          <a:cs typeface="Helvetica" pitchFamily="34" charset="-120"/>
                        </a:rPr>
                        <a:t>Share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E293B"/>
                    </a:solidFill>
                  </a:tcPr>
                </a:tc>
              </a:tr>
              <a:tr h="41148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6-K</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81.6</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r>
              <a:tr h="41148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20-F</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4.1</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r>
              <a:tr h="41148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ANNUAL_INFORMATION_FORM</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4.1</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r>
              <a:tr h="41148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AIF</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2</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r>
              <a:tr h="41148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MD&amp;A</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2</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r>
              <a:tr h="41148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20-F/A</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2</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r>
              <a:tr h="41148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6-K/A</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2</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r>
              <a:tr h="41148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TECHNICAL_REPORT</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2</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r>
            </a:tbl>
          </a:graphicData>
        </a:graphic>
      </p:graphicFrame>
      <p:sp>
        <p:nvSpPr>
          <p:cNvPr id="6" name="Text 3"/>
          <p:cNvSpPr/>
          <p:nvPr/>
        </p:nvSpPr>
        <p:spPr>
          <a:xfrm>
            <a:off x="731520" y="5989320"/>
            <a:ext cx="10698480" cy="320040"/>
          </a:xfrm>
          <a:prstGeom prst="rect">
            <a:avLst/>
          </a:prstGeom>
          <a:noFill/>
          <a:ln/>
        </p:spPr>
        <p:txBody>
          <a:bodyPr wrap="square" rtlCol="0" anchor="t"/>
          <a:lstStyle/>
          <a:p>
            <a:pPr algn="l" indent="0" marL="0">
              <a:buNone/>
            </a:pPr>
            <a:r>
              <a:rPr lang="en-US" sz="800" i="1" dirty="0">
                <a:solidFill>
                  <a:srgbClr val="94A3B8"/>
                </a:solidFill>
                <a:latin typeface="Helvetica" pitchFamily="34" charset="0"/>
                <a:ea typeface="Helvetica" pitchFamily="34" charset="-122"/>
                <a:cs typeface="Helvetica" pitchFamily="34" charset="-120"/>
              </a:rPr>
              <a:t>Source: LodeIQ computed rollup over 66 packet records (10 sources: Electra Battery Materials 2024 Annual Report (SEDAR+); TSX-V / NASDAQ filings; Company disclosures / DOE Loan Programs Office 2024; SEC EDGAR; +7 more). Computed deterministically by LodeIQ from the report's source packet · Source tier: T3</a:t>
            </a:r>
            <a:endParaRPr lang="en-US" sz="800" dirty="0"/>
          </a:p>
        </p:txBody>
      </p:sp>
      <p:sp>
        <p:nvSpPr>
          <p:cNvPr id="25" name="Slide Number Placeholder 0"/>
          <p:cNvSpPr>
            <a:spLocks noGrp="1"/>
          </p:cNvSpPr>
          <p:nvPr>
            <p:ph type="sldNum" sz="quarter" idx="4294967295"/>
          </p:nvPr>
        </p:nvSpPr>
        <p:spPr>
          <a:xfrm>
            <a:off x="11430000" y="6510528"/>
            <a:ext cx="457200" cy="320040"/>
          </a:xfrm>
          <a:prstGeom prst="rect">
            <a:avLst/>
          </a:prstGeom>
          <a:extLst>
            <a:ext uri="{C572A759-6A51-4108-AA02-DFA0A04FC94B}">
              <ma14:wrappingTextBoxFlag xmlns:ma14="http://schemas.microsoft.com/office/mac/drawingml/2011/main" val="0"/>
            </a:ext>
          </a:extLst>
        </p:spPr>
        <p:txBody>
          <a:bodyPr/>
          <a:lstStyle>
            <a:lvl1pPr>
              <a:defRPr sz="900">
                <a:solidFill>
                  <a:srgbClr val="94A3B8"/>
                </a:solidFill>
              </a:defRPr>
            </a:lvl1pPr>
          </a:lstStyle>
          <a:p>
            <a:pPr algn="l"/>
            <a:fld id="{F7021451-1387-4CA6-816F-3879F97B5CBC}" type="slidenum">
              <a:rPr b="0" lang="en-US"/>
              <a:t>13</a:t>
            </a:fld>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731520" y="274320"/>
            <a:ext cx="9144000" cy="640080"/>
          </a:xfrm>
          <a:prstGeom prst="rect">
            <a:avLst/>
          </a:prstGeom>
          <a:noFill/>
          <a:ln/>
        </p:spPr>
        <p:txBody>
          <a:bodyPr wrap="square" rtlCol="0" anchor="ctr"/>
          <a:lstStyle/>
          <a:p>
            <a:pPr indent="0" marL="0">
              <a:buNone/>
            </a:pPr>
            <a:r>
              <a:rPr lang="en-US" sz="2800" b="1" dirty="0">
                <a:solidFill>
                  <a:srgbClr val="FFFFFF"/>
                </a:solidFill>
                <a:latin typeface="Helvetica" pitchFamily="34" charset="0"/>
                <a:ea typeface="Helvetica" pitchFamily="34" charset="-122"/>
                <a:cs typeface="Helvetica" pitchFamily="34" charset="-120"/>
              </a:rPr>
              <a:t>Executive Summary</a:t>
            </a:r>
            <a:endParaRPr lang="en-US" sz="2800" dirty="0"/>
          </a:p>
        </p:txBody>
      </p:sp>
      <p:sp>
        <p:nvSpPr>
          <p:cNvPr id="3" name="Shape 1"/>
          <p:cNvSpPr/>
          <p:nvPr/>
        </p:nvSpPr>
        <p:spPr>
          <a:xfrm>
            <a:off x="731520" y="914400"/>
            <a:ext cx="2743200" cy="36576"/>
          </a:xfrm>
          <a:prstGeom prst="rect">
            <a:avLst/>
          </a:prstGeom>
          <a:solidFill>
            <a:srgbClr val="C8A862"/>
          </a:solidFill>
          <a:ln/>
        </p:spPr>
      </p:sp>
      <p:sp>
        <p:nvSpPr>
          <p:cNvPr id="4" name="Text 2"/>
          <p:cNvSpPr/>
          <p:nvPr/>
        </p:nvSpPr>
        <p:spPr>
          <a:xfrm>
            <a:off x="731520" y="1188720"/>
            <a:ext cx="10515600" cy="5029200"/>
          </a:xfrm>
          <a:prstGeom prst="rect">
            <a:avLst/>
          </a:prstGeom>
          <a:noFill/>
          <a:ln/>
        </p:spPr>
        <p:txBody>
          <a:bodyPr wrap="square" rtlCol="0" anchor="t"/>
          <a:lstStyle/>
          <a:p>
            <a:pPr marL="342900" indent="-342900">
              <a:spcAft>
                <a:spcPts val="1000"/>
              </a:spcAft>
              <a:buSzPct val="100000"/>
              <a:buFont typeface="+mj-lt"/>
              <a:buAutoNum type="arabicPeriod" startAt="1"/>
            </a:pPr>
            <a:r>
              <a:rPr lang="en-US" sz="1500" dirty="0">
                <a:solidFill>
                  <a:srgbClr val="CBD5E1"/>
                </a:solidFill>
                <a:latin typeface="Helvetica" pitchFamily="34" charset="0"/>
                <a:ea typeface="Helvetica" pitchFamily="34" charset="-122"/>
                <a:cs typeface="Helvetica" pitchFamily="34" charset="-120"/>
              </a:rPr>
              <a:t>Block 1 — Events, Trends, and Issues: Electra Battery Materials is advancing what its own disclosures describe as North America's only cobalt sulphate refinery, located in Temiskaming Shores, Ontario.</a:t>
            </a:r>
            <a:endParaRPr lang="en-US" sz="1500" dirty="0"/>
          </a:p>
          <a:p>
            <a:pPr marL="342900" indent="-342900">
              <a:spcAft>
                <a:spcPts val="1000"/>
              </a:spcAft>
              <a:buSzPct val="100000"/>
              <a:buFont typeface="+mj-lt"/>
              <a:buAutoNum type="arabicPeriod" startAt="1"/>
            </a:pPr>
            <a:r>
              <a:rPr lang="en-US" sz="1500" dirty="0">
                <a:solidFill>
                  <a:srgbClr val="CBD5E1"/>
                </a:solidFill>
                <a:latin typeface="Helvetica" pitchFamily="34" charset="0"/>
                <a:ea typeface="Helvetica" pitchFamily="34" charset="-122"/>
                <a:cs typeface="Helvetica" pitchFamily="34" charset="-120"/>
              </a:rPr>
              <a:t>Block 2 — Dependencies: The Section 30D FEOC Final Rule (26 CFR 1.30D-6), which governs whether Electra's cobalt sulphate qualifies as non-FEOC material for US EV tax credit purposes....</a:t>
            </a:r>
            <a:endParaRPr lang="en-US" sz="1500" dirty="0"/>
          </a:p>
          <a:p>
            <a:pPr marL="342900" indent="-342900">
              <a:spcAft>
                <a:spcPts val="1000"/>
              </a:spcAft>
              <a:buSzPct val="100000"/>
              <a:buFont typeface="+mj-lt"/>
              <a:buAutoNum type="arabicPeriod" startAt="1"/>
            </a:pPr>
            <a:r>
              <a:rPr lang="en-US" sz="1500" dirty="0">
                <a:solidFill>
                  <a:srgbClr val="CBD5E1"/>
                </a:solidFill>
                <a:latin typeface="Helvetica" pitchFamily="34" charset="0"/>
                <a:ea typeface="Helvetica" pitchFamily="34" charset="-122"/>
                <a:cs typeface="Helvetica" pitchFamily="34" charset="-120"/>
              </a:rPr>
              <a:t>Block 3 — Commercial Profile: LG Chem (South Korea): Named as an offtake counterparty. No volume, price reference, duration, or exclusivity terms are present in the source data.</a:t>
            </a:r>
            <a:endParaRPr lang="en-US" sz="1500" dirty="0"/>
          </a:p>
          <a:p>
            <a:pPr marL="342900" indent="-342900">
              <a:spcAft>
                <a:spcPts val="1000"/>
              </a:spcAft>
              <a:buSzPct val="100000"/>
              <a:buFont typeface="+mj-lt"/>
              <a:buAutoNum type="arabicPeriod" startAt="1"/>
            </a:pPr>
            <a:r>
              <a:rPr lang="en-US" sz="1500" dirty="0">
                <a:solidFill>
                  <a:srgbClr val="CBD5E1"/>
                </a:solidFill>
                <a:latin typeface="Helvetica" pitchFamily="34" charset="0"/>
                <a:ea typeface="Helvetica" pitchFamily="34" charset="-122"/>
                <a:cs typeface="Helvetica" pitchFamily="34" charset="-120"/>
              </a:rPr>
              <a:t>Block 4 — Triggers to Watch: Commissioning milestone  -  Q4 2026 early commissioning.</a:t>
            </a:r>
            <a:endParaRPr lang="en-US" sz="1500" dirty="0"/>
          </a:p>
        </p:txBody>
      </p:sp>
      <p:sp>
        <p:nvSpPr>
          <p:cNvPr id="25" name="Slide Number Placeholder 0"/>
          <p:cNvSpPr>
            <a:spLocks noGrp="1"/>
          </p:cNvSpPr>
          <p:nvPr>
            <p:ph type="sldNum" sz="quarter" idx="4294967295"/>
          </p:nvPr>
        </p:nvSpPr>
        <p:spPr>
          <a:xfrm>
            <a:off x="11430000" y="6510528"/>
            <a:ext cx="457200" cy="320040"/>
          </a:xfrm>
          <a:prstGeom prst="rect">
            <a:avLst/>
          </a:prstGeom>
          <a:extLst>
            <a:ext uri="{C572A759-6A51-4108-AA02-DFA0A04FC94B}">
              <ma14:wrappingTextBoxFlag xmlns:ma14="http://schemas.microsoft.com/office/mac/drawingml/2011/main" val="0"/>
            </a:ext>
          </a:extLst>
        </p:spPr>
        <p:txBody>
          <a:bodyPr/>
          <a:lstStyle>
            <a:lvl1pPr>
              <a:defRPr sz="900">
                <a:solidFill>
                  <a:srgbClr val="94A3B8"/>
                </a:solidFill>
              </a:defRPr>
            </a:lvl1pPr>
          </a:lstStyle>
          <a:p>
            <a:pPr algn="l"/>
            <a:fld id="{F7021451-1387-4CA6-816F-3879F97B5CBC}" type="slidenum">
              <a:rPr b="0" lang="en-US"/>
              <a:t>2</a:t>
            </a:fld>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731520" y="228600"/>
            <a:ext cx="9144000" cy="640080"/>
          </a:xfrm>
          <a:prstGeom prst="rect">
            <a:avLst/>
          </a:prstGeom>
          <a:noFill/>
          <a:ln/>
        </p:spPr>
        <p:txBody>
          <a:bodyPr wrap="square" rtlCol="0" anchor="ctr"/>
          <a:lstStyle/>
          <a:p>
            <a:pPr indent="0" marL="0">
              <a:buNone/>
            </a:pPr>
            <a:r>
              <a:rPr lang="en-US" sz="2600" b="1" dirty="0">
                <a:solidFill>
                  <a:srgbClr val="FFFFFF"/>
                </a:solidFill>
                <a:latin typeface="Helvetica" pitchFamily="34" charset="0"/>
                <a:ea typeface="Helvetica" pitchFamily="34" charset="-122"/>
                <a:cs typeface="Helvetica" pitchFamily="34" charset="-120"/>
              </a:rPr>
              <a:t>Block 1 — Events, Trends, and Issues</a:t>
            </a:r>
            <a:endParaRPr lang="en-US" sz="2600" dirty="0"/>
          </a:p>
        </p:txBody>
      </p:sp>
      <p:sp>
        <p:nvSpPr>
          <p:cNvPr id="3" name="Shape 1"/>
          <p:cNvSpPr/>
          <p:nvPr/>
        </p:nvSpPr>
        <p:spPr>
          <a:xfrm>
            <a:off x="731520" y="868680"/>
            <a:ext cx="2286000" cy="36576"/>
          </a:xfrm>
          <a:prstGeom prst="rect">
            <a:avLst/>
          </a:prstGeom>
          <a:solidFill>
            <a:srgbClr val="C8A862"/>
          </a:solidFill>
          <a:ln/>
        </p:spPr>
      </p:sp>
      <p:sp>
        <p:nvSpPr>
          <p:cNvPr id="5" name="Text 2"/>
          <p:cNvSpPr/>
          <p:nvPr/>
        </p:nvSpPr>
        <p:spPr>
          <a:xfrm>
            <a:off x="731520" y="1097280"/>
            <a:ext cx="10698480" cy="4937760"/>
          </a:xfrm>
          <a:prstGeom prst="rect">
            <a:avLst/>
          </a:prstGeom>
          <a:noFill/>
          <a:ln/>
        </p:spPr>
        <p:txBody>
          <a:bodyPr wrap="square" rtlCol="0" anchor="t"/>
          <a:lstStyle/>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Electra Battery Materials is advancing what its own disclosures describe as North America's only cobalt sulphate refinery, located in Temiskaming Shores, Ontario.</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The facility is currently under construction, with the project's disclosed milestone schedule calling for early commissioning in Q4 2026 and mechanical completion in Q2 2027.</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*(Company disclosures / DOE Loan Programs Office 2024; Electra Battery Materials Cobalt Refinery facility record, operational status as of 2026 - 05 - 04)* The Government of Canada announced a.</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*(Source ID: ELECTRA-2025-FINANCIAL-RESULTS+GOC-2026 - 05 - 04-INVESTMENT)* The company filed an Annual Information Form for fiscal year ended 31 December 2024 on 2025 - 04 - 01, and separately filed.</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*(SEDAR+/EDGAR filings)* A technical report titled "Ontario Cobalt Refinery Construction and Commissioning Status Update" was filed on 2024 - 08 - 12, the most recent project-specific technical disclosure in the.</a:t>
            </a:r>
            <a:endParaRPr lang="en-US" sz="1600" dirty="0"/>
          </a:p>
        </p:txBody>
      </p:sp>
      <p:sp>
        <p:nvSpPr>
          <p:cNvPr id="6" name="Text 3"/>
          <p:cNvSpPr/>
          <p:nvPr/>
        </p:nvSpPr>
        <p:spPr>
          <a:xfrm>
            <a:off x="731520" y="6126480"/>
            <a:ext cx="10698480" cy="274320"/>
          </a:xfrm>
          <a:prstGeom prst="rect">
            <a:avLst/>
          </a:prstGeom>
          <a:noFill/>
          <a:ln/>
        </p:spPr>
        <p:txBody>
          <a:bodyPr wrap="square" rtlCol="0" anchor="t"/>
          <a:lstStyle/>
          <a:p>
            <a:pPr algn="l" indent="0" marL="0">
              <a:buNone/>
            </a:pPr>
            <a:r>
              <a:rPr lang="en-US" sz="900" i="1" dirty="0">
                <a:solidFill>
                  <a:srgbClr val="94A3B8"/>
                </a:solidFill>
                <a:latin typeface="Helvetica" pitchFamily="34" charset="0"/>
                <a:ea typeface="Helvetica" pitchFamily="34" charset="-122"/>
                <a:cs typeface="Helvetica" pitchFamily="34" charset="-120"/>
              </a:rPr>
              <a:t>Showing 5 of 11 — full content in the PDF/DOCX export.</a:t>
            </a:r>
            <a:endParaRPr lang="en-US" sz="900" dirty="0"/>
          </a:p>
        </p:txBody>
      </p:sp>
      <p:sp>
        <p:nvSpPr>
          <p:cNvPr id="25" name="Slide Number Placeholder 0"/>
          <p:cNvSpPr>
            <a:spLocks noGrp="1"/>
          </p:cNvSpPr>
          <p:nvPr>
            <p:ph type="sldNum" sz="quarter" idx="4294967295"/>
          </p:nvPr>
        </p:nvSpPr>
        <p:spPr>
          <a:xfrm>
            <a:off x="11430000" y="6510528"/>
            <a:ext cx="457200" cy="320040"/>
          </a:xfrm>
          <a:prstGeom prst="rect">
            <a:avLst/>
          </a:prstGeom>
          <a:extLst>
            <a:ext uri="{C572A759-6A51-4108-AA02-DFA0A04FC94B}">
              <ma14:wrappingTextBoxFlag xmlns:ma14="http://schemas.microsoft.com/office/mac/drawingml/2011/main" val="0"/>
            </a:ext>
          </a:extLst>
        </p:spPr>
        <p:txBody>
          <a:bodyPr/>
          <a:lstStyle>
            <a:lvl1pPr>
              <a:defRPr sz="900">
                <a:solidFill>
                  <a:srgbClr val="94A3B8"/>
                </a:solidFill>
              </a:defRPr>
            </a:lvl1pPr>
          </a:lstStyle>
          <a:p>
            <a:pPr algn="l"/>
            <a:fld id="{F7021451-1387-4CA6-816F-3879F97B5CBC}" type="slidenum">
              <a:rPr b="0" lang="en-US"/>
              <a:t>3</a:t>
            </a:fld>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731520" y="228600"/>
            <a:ext cx="9144000" cy="640080"/>
          </a:xfrm>
          <a:prstGeom prst="rect">
            <a:avLst/>
          </a:prstGeom>
          <a:noFill/>
          <a:ln/>
        </p:spPr>
        <p:txBody>
          <a:bodyPr wrap="square" rtlCol="0" anchor="ctr"/>
          <a:lstStyle/>
          <a:p>
            <a:pPr indent="0" marL="0">
              <a:buNone/>
            </a:pPr>
            <a:r>
              <a:rPr lang="en-US" sz="2600" b="1" dirty="0">
                <a:solidFill>
                  <a:srgbClr val="FFFFFF"/>
                </a:solidFill>
                <a:latin typeface="Helvetica" pitchFamily="34" charset="0"/>
                <a:ea typeface="Helvetica" pitchFamily="34" charset="-122"/>
                <a:cs typeface="Helvetica" pitchFamily="34" charset="-120"/>
              </a:rPr>
              <a:t>Block 2 — Dependencies</a:t>
            </a:r>
            <a:endParaRPr lang="en-US" sz="2600" dirty="0"/>
          </a:p>
        </p:txBody>
      </p:sp>
      <p:sp>
        <p:nvSpPr>
          <p:cNvPr id="3" name="Shape 1"/>
          <p:cNvSpPr/>
          <p:nvPr/>
        </p:nvSpPr>
        <p:spPr>
          <a:xfrm>
            <a:off x="731520" y="868680"/>
            <a:ext cx="2286000" cy="36576"/>
          </a:xfrm>
          <a:prstGeom prst="rect">
            <a:avLst/>
          </a:prstGeom>
          <a:solidFill>
            <a:srgbClr val="C8A862"/>
          </a:solidFill>
          <a:ln/>
        </p:spPr>
      </p:sp>
      <p:sp>
        <p:nvSpPr>
          <p:cNvPr id="5" name="Text 2"/>
          <p:cNvSpPr/>
          <p:nvPr/>
        </p:nvSpPr>
        <p:spPr>
          <a:xfrm>
            <a:off x="731520" y="1097280"/>
            <a:ext cx="10698480" cy="4937760"/>
          </a:xfrm>
          <a:prstGeom prst="rect">
            <a:avLst/>
          </a:prstGeom>
          <a:noFill/>
          <a:ln/>
        </p:spPr>
        <p:txBody>
          <a:bodyPr wrap="square" rtlCol="0" anchor="t"/>
          <a:lstStyle/>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The Section 30D FEOC Final Rule (26 CFR 1.30D-6), which governs whether Electra's cobalt sulphate qualifies as non-FEOC material for US EV tax credit purposes. *(US Treasury / IRS, Federal.</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IRS Notice 2026 - 15 governing Prohibited Foreign Entity restrictions and the Material Assistance Cost Ratio under IRA Sections 45X, 45Y, and 48E. *(IRS Notice 2026 - 15 / OBBBA.</a:t>
            </a:r>
            <a:endParaRPr lang="en-US" sz="1600" dirty="0"/>
          </a:p>
        </p:txBody>
      </p:sp>
      <p:sp>
        <p:nvSpPr>
          <p:cNvPr id="25" name="Slide Number Placeholder 0"/>
          <p:cNvSpPr>
            <a:spLocks noGrp="1"/>
          </p:cNvSpPr>
          <p:nvPr>
            <p:ph type="sldNum" sz="quarter" idx="4294967295"/>
          </p:nvPr>
        </p:nvSpPr>
        <p:spPr>
          <a:xfrm>
            <a:off x="11430000" y="6510528"/>
            <a:ext cx="457200" cy="320040"/>
          </a:xfrm>
          <a:prstGeom prst="rect">
            <a:avLst/>
          </a:prstGeom>
          <a:extLst>
            <a:ext uri="{C572A759-6A51-4108-AA02-DFA0A04FC94B}">
              <ma14:wrappingTextBoxFlag xmlns:ma14="http://schemas.microsoft.com/office/mac/drawingml/2011/main" val="0"/>
            </a:ext>
          </a:extLst>
        </p:spPr>
        <p:txBody>
          <a:bodyPr/>
          <a:lstStyle>
            <a:lvl1pPr>
              <a:defRPr sz="900">
                <a:solidFill>
                  <a:srgbClr val="94A3B8"/>
                </a:solidFill>
              </a:defRPr>
            </a:lvl1pPr>
          </a:lstStyle>
          <a:p>
            <a:pPr algn="l"/>
            <a:fld id="{F7021451-1387-4CA6-816F-3879F97B5CBC}" type="slidenum">
              <a:rPr b="0" lang="en-US"/>
              <a:t>4</a:t>
            </a:fld>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731520" y="228600"/>
            <a:ext cx="9144000" cy="640080"/>
          </a:xfrm>
          <a:prstGeom prst="rect">
            <a:avLst/>
          </a:prstGeom>
          <a:noFill/>
          <a:ln/>
        </p:spPr>
        <p:txBody>
          <a:bodyPr wrap="square" rtlCol="0" anchor="ctr"/>
          <a:lstStyle/>
          <a:p>
            <a:pPr indent="0" marL="0">
              <a:buNone/>
            </a:pPr>
            <a:r>
              <a:rPr lang="en-US" sz="2600" b="1" dirty="0">
                <a:solidFill>
                  <a:srgbClr val="FFFFFF"/>
                </a:solidFill>
                <a:latin typeface="Helvetica" pitchFamily="34" charset="0"/>
                <a:ea typeface="Helvetica" pitchFamily="34" charset="-122"/>
                <a:cs typeface="Helvetica" pitchFamily="34" charset="-120"/>
              </a:rPr>
              <a:t>Block 3 — Commercial Profile</a:t>
            </a:r>
            <a:endParaRPr lang="en-US" sz="2600" dirty="0"/>
          </a:p>
        </p:txBody>
      </p:sp>
      <p:sp>
        <p:nvSpPr>
          <p:cNvPr id="3" name="Shape 1"/>
          <p:cNvSpPr/>
          <p:nvPr/>
        </p:nvSpPr>
        <p:spPr>
          <a:xfrm>
            <a:off x="731520" y="868680"/>
            <a:ext cx="2286000" cy="36576"/>
          </a:xfrm>
          <a:prstGeom prst="rect">
            <a:avLst/>
          </a:prstGeom>
          <a:solidFill>
            <a:srgbClr val="C8A862"/>
          </a:solidFill>
          <a:ln/>
        </p:spPr>
      </p:sp>
      <p:sp>
        <p:nvSpPr>
          <p:cNvPr id="5" name="Text 2"/>
          <p:cNvSpPr/>
          <p:nvPr/>
        </p:nvSpPr>
        <p:spPr>
          <a:xfrm>
            <a:off x="731520" y="1097280"/>
            <a:ext cx="10698480" cy="4937760"/>
          </a:xfrm>
          <a:prstGeom prst="rect">
            <a:avLst/>
          </a:prstGeom>
          <a:noFill/>
          <a:ln/>
        </p:spPr>
        <p:txBody>
          <a:bodyPr wrap="square" rtlCol="0" anchor="t"/>
          <a:lstStyle/>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LG Chem (South Korea): Named as an offtake counterparty. No volume, price reference, duration, or exclusivity terms are present in the source data.</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Glencore plc: Named as a supply-side counterparty (feedstock direction). No material, volume, price, or contract terms are present in the source data.</a:t>
            </a:r>
            <a:endParaRPr lang="en-US" sz="1600" dirty="0"/>
          </a:p>
        </p:txBody>
      </p:sp>
      <p:sp>
        <p:nvSpPr>
          <p:cNvPr id="25" name="Slide Number Placeholder 0"/>
          <p:cNvSpPr>
            <a:spLocks noGrp="1"/>
          </p:cNvSpPr>
          <p:nvPr>
            <p:ph type="sldNum" sz="quarter" idx="4294967295"/>
          </p:nvPr>
        </p:nvSpPr>
        <p:spPr>
          <a:xfrm>
            <a:off x="11430000" y="6510528"/>
            <a:ext cx="457200" cy="320040"/>
          </a:xfrm>
          <a:prstGeom prst="rect">
            <a:avLst/>
          </a:prstGeom>
          <a:extLst>
            <a:ext uri="{C572A759-6A51-4108-AA02-DFA0A04FC94B}">
              <ma14:wrappingTextBoxFlag xmlns:ma14="http://schemas.microsoft.com/office/mac/drawingml/2011/main" val="0"/>
            </a:ext>
          </a:extLst>
        </p:spPr>
        <p:txBody>
          <a:bodyPr/>
          <a:lstStyle>
            <a:lvl1pPr>
              <a:defRPr sz="900">
                <a:solidFill>
                  <a:srgbClr val="94A3B8"/>
                </a:solidFill>
              </a:defRPr>
            </a:lvl1pPr>
          </a:lstStyle>
          <a:p>
            <a:pPr algn="l"/>
            <a:fld id="{F7021451-1387-4CA6-816F-3879F97B5CBC}" type="slidenum">
              <a:rPr b="0" lang="en-US"/>
              <a:t>5</a:t>
            </a:fld>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731520" y="228600"/>
            <a:ext cx="9144000" cy="640080"/>
          </a:xfrm>
          <a:prstGeom prst="rect">
            <a:avLst/>
          </a:prstGeom>
          <a:noFill/>
          <a:ln/>
        </p:spPr>
        <p:txBody>
          <a:bodyPr wrap="square" rtlCol="0" anchor="ctr"/>
          <a:lstStyle/>
          <a:p>
            <a:pPr indent="0" marL="0">
              <a:buNone/>
            </a:pPr>
            <a:r>
              <a:rPr lang="en-US" sz="2600" b="1" dirty="0">
                <a:solidFill>
                  <a:srgbClr val="FFFFFF"/>
                </a:solidFill>
                <a:latin typeface="Helvetica" pitchFamily="34" charset="0"/>
                <a:ea typeface="Helvetica" pitchFamily="34" charset="-122"/>
                <a:cs typeface="Helvetica" pitchFamily="34" charset="-120"/>
              </a:rPr>
              <a:t>Block 4 — Triggers to Watch</a:t>
            </a:r>
            <a:endParaRPr lang="en-US" sz="2600" dirty="0"/>
          </a:p>
        </p:txBody>
      </p:sp>
      <p:sp>
        <p:nvSpPr>
          <p:cNvPr id="3" name="Shape 1"/>
          <p:cNvSpPr/>
          <p:nvPr/>
        </p:nvSpPr>
        <p:spPr>
          <a:xfrm>
            <a:off x="731520" y="868680"/>
            <a:ext cx="2286000" cy="36576"/>
          </a:xfrm>
          <a:prstGeom prst="rect">
            <a:avLst/>
          </a:prstGeom>
          <a:solidFill>
            <a:srgbClr val="C8A862"/>
          </a:solidFill>
          <a:ln/>
        </p:spPr>
      </p:sp>
      <p:sp>
        <p:nvSpPr>
          <p:cNvPr id="5" name="Text 2"/>
          <p:cNvSpPr/>
          <p:nvPr/>
        </p:nvSpPr>
        <p:spPr>
          <a:xfrm>
            <a:off x="731520" y="1097280"/>
            <a:ext cx="10698480" cy="4937760"/>
          </a:xfrm>
          <a:prstGeom prst="rect">
            <a:avLst/>
          </a:prstGeom>
          <a:noFill/>
          <a:ln/>
        </p:spPr>
        <p:txBody>
          <a:bodyPr wrap="square" rtlCol="0" anchor="t"/>
          <a:lstStyle/>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Commissioning milestone  -  Q4 2026 early commissioning.</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The facility record identifies Q4 2026 as the target for early commissioning.</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Any announcement confirming, delaying, or accelerating this milestone would materially update the operating status of the principal asset.</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*(Company disclosures / DOE Loan Programs Office 2024)*</a:t>
            </a:r>
            <a:endParaRPr lang="en-US" sz="1600" dirty="0"/>
          </a:p>
          <a:p>
            <a:pPr marL="342900" indent="-342900">
              <a:lnSpc>
                <a:spcPct val="115000"/>
              </a:lnSpc>
              <a:spcAft>
                <a:spcPts val="1400"/>
              </a:spcAft>
              <a:buSzPct val="100000"/>
              <a:buChar char="•"/>
            </a:pP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2.</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Mechanical completion  -  Q2 2027.</a:t>
            </a:r>
            <a:endParaRPr lang="en-US" sz="1600" dirty="0"/>
          </a:p>
        </p:txBody>
      </p:sp>
      <p:sp>
        <p:nvSpPr>
          <p:cNvPr id="6" name="Text 3"/>
          <p:cNvSpPr/>
          <p:nvPr/>
        </p:nvSpPr>
        <p:spPr>
          <a:xfrm>
            <a:off x="731520" y="6126480"/>
            <a:ext cx="10698480" cy="274320"/>
          </a:xfrm>
          <a:prstGeom prst="rect">
            <a:avLst/>
          </a:prstGeom>
          <a:noFill/>
          <a:ln/>
        </p:spPr>
        <p:txBody>
          <a:bodyPr wrap="square" rtlCol="0" anchor="t"/>
          <a:lstStyle/>
          <a:p>
            <a:pPr algn="l" indent="0" marL="0">
              <a:buNone/>
            </a:pPr>
            <a:r>
              <a:rPr lang="en-US" sz="900" i="1" dirty="0">
                <a:solidFill>
                  <a:srgbClr val="94A3B8"/>
                </a:solidFill>
                <a:latin typeface="Helvetica" pitchFamily="34" charset="0"/>
                <a:ea typeface="Helvetica" pitchFamily="34" charset="-122"/>
                <a:cs typeface="Helvetica" pitchFamily="34" charset="-120"/>
              </a:rPr>
              <a:t>Showing 5 of 26 — full content in the PDF/DOCX export.</a:t>
            </a:r>
            <a:endParaRPr lang="en-US" sz="900" dirty="0"/>
          </a:p>
        </p:txBody>
      </p:sp>
      <p:sp>
        <p:nvSpPr>
          <p:cNvPr id="25" name="Slide Number Placeholder 0"/>
          <p:cNvSpPr>
            <a:spLocks noGrp="1"/>
          </p:cNvSpPr>
          <p:nvPr>
            <p:ph type="sldNum" sz="quarter" idx="4294967295"/>
          </p:nvPr>
        </p:nvSpPr>
        <p:spPr>
          <a:xfrm>
            <a:off x="11430000" y="6510528"/>
            <a:ext cx="457200" cy="320040"/>
          </a:xfrm>
          <a:prstGeom prst="rect">
            <a:avLst/>
          </a:prstGeom>
          <a:extLst>
            <a:ext uri="{C572A759-6A51-4108-AA02-DFA0A04FC94B}">
              <ma14:wrappingTextBoxFlag xmlns:ma14="http://schemas.microsoft.com/office/mac/drawingml/2011/main" val="0"/>
            </a:ext>
          </a:extLst>
        </p:spPr>
        <p:txBody>
          <a:bodyPr/>
          <a:lstStyle>
            <a:lvl1pPr>
              <a:defRPr sz="900">
                <a:solidFill>
                  <a:srgbClr val="94A3B8"/>
                </a:solidFill>
              </a:defRPr>
            </a:lvl1pPr>
          </a:lstStyle>
          <a:p>
            <a:pPr algn="l"/>
            <a:fld id="{F7021451-1387-4CA6-816F-3879F97B5CBC}" type="slidenum">
              <a:rPr b="0" lang="en-US"/>
              <a:t>6</a:t>
            </a:fld>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731520" y="228600"/>
            <a:ext cx="9144000" cy="640080"/>
          </a:xfrm>
          <a:prstGeom prst="rect">
            <a:avLst/>
          </a:prstGeom>
          <a:noFill/>
          <a:ln/>
        </p:spPr>
        <p:txBody>
          <a:bodyPr wrap="square" rtlCol="0" anchor="ctr"/>
          <a:lstStyle/>
          <a:p>
            <a:pPr indent="0" marL="0">
              <a:buNone/>
            </a:pPr>
            <a:r>
              <a:rPr lang="en-US" sz="2600" b="1" dirty="0">
                <a:solidFill>
                  <a:srgbClr val="FFFFFF"/>
                </a:solidFill>
                <a:latin typeface="Helvetica" pitchFamily="34" charset="0"/>
                <a:ea typeface="Helvetica" pitchFamily="34" charset="-122"/>
                <a:cs typeface="Helvetica" pitchFamily="34" charset="-120"/>
              </a:rPr>
              <a:t>Block 5 — Technical Profile</a:t>
            </a:r>
            <a:endParaRPr lang="en-US" sz="2600" dirty="0"/>
          </a:p>
        </p:txBody>
      </p:sp>
      <p:sp>
        <p:nvSpPr>
          <p:cNvPr id="3" name="Shape 1"/>
          <p:cNvSpPr/>
          <p:nvPr/>
        </p:nvSpPr>
        <p:spPr>
          <a:xfrm>
            <a:off x="731520" y="868680"/>
            <a:ext cx="2286000" cy="36576"/>
          </a:xfrm>
          <a:prstGeom prst="rect">
            <a:avLst/>
          </a:prstGeom>
          <a:solidFill>
            <a:srgbClr val="C8A862"/>
          </a:solidFill>
          <a:ln/>
        </p:spPr>
      </p:sp>
      <p:graphicFrame>
        <p:nvGraphicFramePr>
          <p:cNvPr id="8" name="Table 0"/>
          <p:cNvGraphicFramePr>
            <a:graphicFrameLocks noGrp="1"/>
          </p:cNvGraphicFramePr>
          <p:nvPr>
            <p:extLst>
              <p:ext uri="{D42A27DB-BD31-4B8C-83A1-F6EECF244321}">
                <p14:modId xmlns:p14="http://schemas.microsoft.com/office/powerpoint/2010/main" val="1579011935"/>
              </p:ext>
            </p:extLst>
          </p:nvPr>
        </p:nvGraphicFramePr>
        <p:xfrm>
          <a:off x="731520" y="1097280"/>
          <a:ext cx="10698480" cy="914400"/>
        </p:xfrm>
        <a:graphic>
          <a:graphicData uri="http://schemas.openxmlformats.org/drawingml/2006/table">
            <a:tbl>
              <a:tblPr/>
              <a:tblGrid>
                <a:gridCol w="3566160"/>
                <a:gridCol w="3566160"/>
                <a:gridCol w="3566160"/>
              </a:tblGrid>
              <a:tr h="457200">
                <a:tc>
                  <a:txBody>
                    <a:bodyPr/>
                    <a:lstStyle/>
                    <a:p>
                      <a:pPr indent="0" marL="0">
                        <a:buNone/>
                      </a:pPr>
                      <a:r>
                        <a:rPr lang="en-US" sz="1200" b="1" dirty="0">
                          <a:solidFill>
                            <a:srgbClr val="C8A862"/>
                          </a:solidFill>
                          <a:latin typeface="Helvetica" pitchFamily="34" charset="0"/>
                          <a:ea typeface="Helvetica" pitchFamily="34" charset="-122"/>
                          <a:cs typeface="Helvetica" pitchFamily="34" charset="-120"/>
                        </a:rPr>
                        <a:t>Attribute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E293B"/>
                    </a:solidFill>
                  </a:tcPr>
                </a:tc>
                <a:tc>
                  <a:txBody>
                    <a:bodyPr/>
                    <a:lstStyle/>
                    <a:p>
                      <a:pPr indent="0" marL="0">
                        <a:buNone/>
                      </a:pPr>
                      <a:r>
                        <a:rPr lang="en-US" sz="1200" b="1" dirty="0">
                          <a:solidFill>
                            <a:srgbClr val="C8A862"/>
                          </a:solidFill>
                          <a:latin typeface="Helvetica" pitchFamily="34" charset="0"/>
                          <a:ea typeface="Helvetica" pitchFamily="34" charset="-122"/>
                          <a:cs typeface="Helvetica" pitchFamily="34" charset="-120"/>
                        </a:rPr>
                        <a:t>Value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E293B"/>
                    </a:solidFill>
                  </a:tcPr>
                </a:tc>
                <a:tc>
                  <a:txBody>
                    <a:bodyPr/>
                    <a:lstStyle/>
                    <a:p>
                      <a:pPr indent="0" marL="0">
                        <a:buNone/>
                      </a:pPr>
                      <a:r>
                        <a:rPr lang="en-US" sz="1200" b="1" dirty="0">
                          <a:solidFill>
                            <a:srgbClr val="C8A862"/>
                          </a:solidFill>
                          <a:latin typeface="Helvetica" pitchFamily="34" charset="0"/>
                          <a:ea typeface="Helvetica" pitchFamily="34" charset="-122"/>
                          <a:cs typeface="Helvetica" pitchFamily="34" charset="-120"/>
                        </a:rPr>
                        <a:t>Source / Confidence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E293B"/>
                    </a:solidFill>
                  </a:tcPr>
                </a:tc>
              </a:tr>
              <a:tr h="45720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Facility name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Electra Battery Materials Cobalt Refinery</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Company disclosures / DOE Loan Programs Office 2024</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r>
              <a:tr h="45720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Facility type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Refinery</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Facility record</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r>
              <a:tr h="45720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Location</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Temiskaming Shores, Ontario, Canada</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Facility record</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r>
              <a:tr h="45720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Operational status</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Under construction</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Facility record, as of 2026 - 05 - 04</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r>
              <a:tr h="45720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Primary product</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Battery-grade cobalt sulphate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Company disclosures / USGS MCS 2024 / NRCan 2024</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r>
              <a:tr h="45720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Additional products</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Nickel sulphate (planned); black mass (demonstration plant)</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Company record (SEDAR+); USGS MCS 2025</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r>
              <a:tr h="45720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Initial nameplate capacity</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5,120 tonnes per year (cobalt sulphate)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Facility record  -  capacity basis</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r>
              <a:tr h="45720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Full-ramp nameplate capacity</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6,500 tonnes per year (cobalt sulphate)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Facility record  -  capacity basis</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r>
            </a:tbl>
          </a:graphicData>
        </a:graphic>
      </p:graphicFrame>
      <p:sp>
        <p:nvSpPr>
          <p:cNvPr id="6" name="Text 2"/>
          <p:cNvSpPr/>
          <p:nvPr/>
        </p:nvSpPr>
        <p:spPr>
          <a:xfrm>
            <a:off x="731520" y="5989320"/>
            <a:ext cx="10698480" cy="256032"/>
          </a:xfrm>
          <a:prstGeom prst="rect">
            <a:avLst/>
          </a:prstGeom>
          <a:noFill/>
          <a:ln/>
        </p:spPr>
        <p:txBody>
          <a:bodyPr wrap="square" rtlCol="0" anchor="t"/>
          <a:lstStyle/>
          <a:p>
            <a:pPr algn="l" indent="0" marL="0">
              <a:buNone/>
            </a:pPr>
            <a:r>
              <a:rPr lang="en-US" sz="900" i="1" dirty="0">
                <a:solidFill>
                  <a:srgbClr val="94A3B8"/>
                </a:solidFill>
                <a:latin typeface="Helvetica" pitchFamily="34" charset="0"/>
                <a:ea typeface="Helvetica" pitchFamily="34" charset="-122"/>
                <a:cs typeface="Helvetica" pitchFamily="34" charset="-120"/>
              </a:rPr>
              <a:t>Showing 8 of 16 — full content in the PDF/DOCX export.</a:t>
            </a:r>
            <a:endParaRPr lang="en-US" sz="900" dirty="0"/>
          </a:p>
        </p:txBody>
      </p:sp>
      <p:sp>
        <p:nvSpPr>
          <p:cNvPr id="25" name="Slide Number Placeholder 0"/>
          <p:cNvSpPr>
            <a:spLocks noGrp="1"/>
          </p:cNvSpPr>
          <p:nvPr>
            <p:ph type="sldNum" sz="quarter" idx="4294967295"/>
          </p:nvPr>
        </p:nvSpPr>
        <p:spPr>
          <a:xfrm>
            <a:off x="11430000" y="6510528"/>
            <a:ext cx="457200" cy="320040"/>
          </a:xfrm>
          <a:prstGeom prst="rect">
            <a:avLst/>
          </a:prstGeom>
          <a:extLst>
            <a:ext uri="{C572A759-6A51-4108-AA02-DFA0A04FC94B}">
              <ma14:wrappingTextBoxFlag xmlns:ma14="http://schemas.microsoft.com/office/mac/drawingml/2011/main" val="0"/>
            </a:ext>
          </a:extLst>
        </p:spPr>
        <p:txBody>
          <a:bodyPr/>
          <a:lstStyle>
            <a:lvl1pPr>
              <a:defRPr sz="900">
                <a:solidFill>
                  <a:srgbClr val="94A3B8"/>
                </a:solidFill>
              </a:defRPr>
            </a:lvl1pPr>
          </a:lstStyle>
          <a:p>
            <a:pPr algn="l"/>
            <a:fld id="{F7021451-1387-4CA6-816F-3879F97B5CBC}" type="slidenum">
              <a:rPr b="0" lang="en-US"/>
              <a:t>7</a:t>
            </a:fld>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731520" y="228600"/>
            <a:ext cx="9144000" cy="640080"/>
          </a:xfrm>
          <a:prstGeom prst="rect">
            <a:avLst/>
          </a:prstGeom>
          <a:noFill/>
          <a:ln/>
        </p:spPr>
        <p:txBody>
          <a:bodyPr wrap="square" rtlCol="0" anchor="ctr"/>
          <a:lstStyle/>
          <a:p>
            <a:pPr indent="0" marL="0">
              <a:buNone/>
            </a:pPr>
            <a:r>
              <a:rPr lang="en-US" sz="2600" b="1" dirty="0">
                <a:solidFill>
                  <a:srgbClr val="FFFFFF"/>
                </a:solidFill>
                <a:latin typeface="Helvetica" pitchFamily="34" charset="0"/>
                <a:ea typeface="Helvetica" pitchFamily="34" charset="-122"/>
                <a:cs typeface="Helvetica" pitchFamily="34" charset="-120"/>
              </a:rPr>
              <a:t>Block 6 — Identity</a:t>
            </a:r>
            <a:endParaRPr lang="en-US" sz="2600" dirty="0"/>
          </a:p>
        </p:txBody>
      </p:sp>
      <p:sp>
        <p:nvSpPr>
          <p:cNvPr id="3" name="Shape 1"/>
          <p:cNvSpPr/>
          <p:nvPr/>
        </p:nvSpPr>
        <p:spPr>
          <a:xfrm>
            <a:off x="731520" y="868680"/>
            <a:ext cx="2286000" cy="36576"/>
          </a:xfrm>
          <a:prstGeom prst="rect">
            <a:avLst/>
          </a:prstGeom>
          <a:solidFill>
            <a:srgbClr val="C8A862"/>
          </a:solidFill>
          <a:ln/>
        </p:spPr>
      </p:sp>
      <p:graphicFrame>
        <p:nvGraphicFramePr>
          <p:cNvPr id="9" name="Table 0"/>
          <p:cNvGraphicFramePr>
            <a:graphicFrameLocks noGrp="1"/>
          </p:cNvGraphicFramePr>
          <p:nvPr>
            <p:extLst>
              <p:ext uri="{D42A27DB-BD31-4B8C-83A1-F6EECF244321}">
                <p14:modId xmlns:p14="http://schemas.microsoft.com/office/powerpoint/2010/main" val="1579011935"/>
              </p:ext>
            </p:extLst>
          </p:nvPr>
        </p:nvGraphicFramePr>
        <p:xfrm>
          <a:off x="731520" y="1097280"/>
          <a:ext cx="10698480" cy="914400"/>
        </p:xfrm>
        <a:graphic>
          <a:graphicData uri="http://schemas.openxmlformats.org/drawingml/2006/table">
            <a:tbl>
              <a:tblPr/>
              <a:tblGrid>
                <a:gridCol w="3566160"/>
                <a:gridCol w="3566160"/>
                <a:gridCol w="3566160"/>
              </a:tblGrid>
              <a:tr h="457200">
                <a:tc>
                  <a:txBody>
                    <a:bodyPr/>
                    <a:lstStyle/>
                    <a:p>
                      <a:pPr indent="0" marL="0">
                        <a:buNone/>
                      </a:pPr>
                      <a:r>
                        <a:rPr lang="en-US" sz="1200" b="1" dirty="0">
                          <a:solidFill>
                            <a:srgbClr val="C8A862"/>
                          </a:solidFill>
                          <a:latin typeface="Helvetica" pitchFamily="34" charset="0"/>
                          <a:ea typeface="Helvetica" pitchFamily="34" charset="-122"/>
                          <a:cs typeface="Helvetica" pitchFamily="34" charset="-120"/>
                        </a:rPr>
                        <a:t>Attribute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E293B"/>
                    </a:solidFill>
                  </a:tcPr>
                </a:tc>
                <a:tc>
                  <a:txBody>
                    <a:bodyPr/>
                    <a:lstStyle/>
                    <a:p>
                      <a:pPr indent="0" marL="0">
                        <a:buNone/>
                      </a:pPr>
                      <a:r>
                        <a:rPr lang="en-US" sz="1200" b="1" dirty="0">
                          <a:solidFill>
                            <a:srgbClr val="C8A862"/>
                          </a:solidFill>
                          <a:latin typeface="Helvetica" pitchFamily="34" charset="0"/>
                          <a:ea typeface="Helvetica" pitchFamily="34" charset="-122"/>
                          <a:cs typeface="Helvetica" pitchFamily="34" charset="-120"/>
                        </a:rPr>
                        <a:t>Value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E293B"/>
                    </a:solidFill>
                  </a:tcPr>
                </a:tc>
                <a:tc>
                  <a:txBody>
                    <a:bodyPr/>
                    <a:lstStyle/>
                    <a:p>
                      <a:pPr indent="0" marL="0">
                        <a:buNone/>
                      </a:pPr>
                      <a:r>
                        <a:rPr lang="en-US" sz="1200" b="1" dirty="0">
                          <a:solidFill>
                            <a:srgbClr val="C8A862"/>
                          </a:solidFill>
                          <a:latin typeface="Helvetica" pitchFamily="34" charset="0"/>
                          <a:ea typeface="Helvetica" pitchFamily="34" charset="-122"/>
                          <a:cs typeface="Helvetica" pitchFamily="34" charset="-120"/>
                        </a:rPr>
                        <a:t>Source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E293B"/>
                    </a:solidFill>
                  </a:tcPr>
                </a:tc>
              </a:tr>
              <a:tr h="45720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Legal name (primary)</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Electra Battery Materials Corp</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SEC EDGAR</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r>
              <a:tr h="45720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Operating name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Electra Battery Materials</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SEDAR+; TSX-V / NASDAQ filings</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r>
              <a:tr h="45720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Entity type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Public company  -  refiner</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Company record</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r>
              <a:tr h="45720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Supply chain position</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Midstream</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Company record</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r>
              <a:tr h="45720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Stage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Development</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Company record</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r>
              <a:tr h="45720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Primary commodity</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Cobalt</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Company record</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r>
              <a:tr h="45720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Headquarters</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Canada (Ontario)</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USGS MCS 2024 / NRCan 2024</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r>
              <a:tr h="45720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Province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Ontario</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Company record</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r>
            </a:tbl>
          </a:graphicData>
        </a:graphic>
      </p:graphicFrame>
      <p:sp>
        <p:nvSpPr>
          <p:cNvPr id="6" name="Text 2"/>
          <p:cNvSpPr/>
          <p:nvPr/>
        </p:nvSpPr>
        <p:spPr>
          <a:xfrm>
            <a:off x="731520" y="5989320"/>
            <a:ext cx="10698480" cy="256032"/>
          </a:xfrm>
          <a:prstGeom prst="rect">
            <a:avLst/>
          </a:prstGeom>
          <a:noFill/>
          <a:ln/>
        </p:spPr>
        <p:txBody>
          <a:bodyPr wrap="square" rtlCol="0" anchor="t"/>
          <a:lstStyle/>
          <a:p>
            <a:pPr algn="l" indent="0" marL="0">
              <a:buNone/>
            </a:pPr>
            <a:r>
              <a:rPr lang="en-US" sz="900" i="1" dirty="0">
                <a:solidFill>
                  <a:srgbClr val="94A3B8"/>
                </a:solidFill>
                <a:latin typeface="Helvetica" pitchFamily="34" charset="0"/>
                <a:ea typeface="Helvetica" pitchFamily="34" charset="-122"/>
                <a:cs typeface="Helvetica" pitchFamily="34" charset="-120"/>
              </a:rPr>
              <a:t>Showing 8 of 21 — full content in the PDF/DOCX export.</a:t>
            </a:r>
            <a:endParaRPr lang="en-US" sz="900" dirty="0"/>
          </a:p>
        </p:txBody>
      </p:sp>
      <p:sp>
        <p:nvSpPr>
          <p:cNvPr id="25" name="Slide Number Placeholder 0"/>
          <p:cNvSpPr>
            <a:spLocks noGrp="1"/>
          </p:cNvSpPr>
          <p:nvPr>
            <p:ph type="sldNum" sz="quarter" idx="4294967295"/>
          </p:nvPr>
        </p:nvSpPr>
        <p:spPr>
          <a:xfrm>
            <a:off x="11430000" y="6510528"/>
            <a:ext cx="457200" cy="320040"/>
          </a:xfrm>
          <a:prstGeom prst="rect">
            <a:avLst/>
          </a:prstGeom>
          <a:extLst>
            <a:ext uri="{C572A759-6A51-4108-AA02-DFA0A04FC94B}">
              <ma14:wrappingTextBoxFlag xmlns:ma14="http://schemas.microsoft.com/office/mac/drawingml/2011/main" val="0"/>
            </a:ext>
          </a:extLst>
        </p:spPr>
        <p:txBody>
          <a:bodyPr/>
          <a:lstStyle>
            <a:lvl1pPr>
              <a:defRPr sz="900">
                <a:solidFill>
                  <a:srgbClr val="94A3B8"/>
                </a:solidFill>
              </a:defRPr>
            </a:lvl1pPr>
          </a:lstStyle>
          <a:p>
            <a:pPr algn="l"/>
            <a:fld id="{F7021451-1387-4CA6-816F-3879F97B5CBC}" type="slidenum">
              <a:rPr b="0" lang="en-US"/>
              <a:t>8</a:t>
            </a:fld>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320040" y="228600"/>
            <a:ext cx="82296" cy="5852160"/>
          </a:xfrm>
          <a:prstGeom prst="rect">
            <a:avLst/>
          </a:prstGeom>
          <a:solidFill>
            <a:srgbClr val="F59E0B"/>
          </a:solidFill>
          <a:ln/>
        </p:spPr>
      </p:sp>
      <p:sp>
        <p:nvSpPr>
          <p:cNvPr id="3" name="Text 1"/>
          <p:cNvSpPr/>
          <p:nvPr/>
        </p:nvSpPr>
        <p:spPr>
          <a:xfrm>
            <a:off x="731520" y="228600"/>
            <a:ext cx="9144000" cy="640080"/>
          </a:xfrm>
          <a:prstGeom prst="rect">
            <a:avLst/>
          </a:prstGeom>
          <a:noFill/>
          <a:ln/>
        </p:spPr>
        <p:txBody>
          <a:bodyPr wrap="square" rtlCol="0" anchor="ctr"/>
          <a:lstStyle/>
          <a:p>
            <a:pPr indent="0" marL="0">
              <a:buNone/>
            </a:pPr>
            <a:r>
              <a:rPr lang="en-US" sz="2600" b="1" dirty="0">
                <a:solidFill>
                  <a:srgbClr val="FFFFFF"/>
                </a:solidFill>
                <a:latin typeface="Helvetica" pitchFamily="34" charset="0"/>
                <a:ea typeface="Helvetica" pitchFamily="34" charset="-122"/>
                <a:cs typeface="Helvetica" pitchFamily="34" charset="-120"/>
              </a:rPr>
              <a:t>Data Limitations &amp; Confidence</a:t>
            </a:r>
            <a:endParaRPr lang="en-US" sz="2600" dirty="0"/>
          </a:p>
        </p:txBody>
      </p:sp>
      <p:sp>
        <p:nvSpPr>
          <p:cNvPr id="4" name="Shape 2"/>
          <p:cNvSpPr/>
          <p:nvPr/>
        </p:nvSpPr>
        <p:spPr>
          <a:xfrm>
            <a:off x="731520" y="868680"/>
            <a:ext cx="2286000" cy="36576"/>
          </a:xfrm>
          <a:prstGeom prst="rect">
            <a:avLst/>
          </a:prstGeom>
          <a:solidFill>
            <a:srgbClr val="F59E0B"/>
          </a:solidFill>
          <a:ln/>
        </p:spPr>
      </p:sp>
      <p:sp>
        <p:nvSpPr>
          <p:cNvPr id="6" name="Text 3"/>
          <p:cNvSpPr/>
          <p:nvPr/>
        </p:nvSpPr>
        <p:spPr>
          <a:xfrm>
            <a:off x="731520" y="1097280"/>
            <a:ext cx="10698480" cy="4937760"/>
          </a:xfrm>
          <a:prstGeom prst="rect">
            <a:avLst/>
          </a:prstGeom>
          <a:noFill/>
          <a:ln/>
        </p:spPr>
        <p:txBody>
          <a:bodyPr wrap="square" rtlCol="0" anchor="t"/>
          <a:lstStyle/>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Electra Battery Materials 2024 Annual Report (SEDAR+); TSX-V / NASDAQ filings</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Company disclosures / DOE Loan Programs Office 2024</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SEC EDGAR (CIK 0001907184)</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USGS Mineral Commodity Summaries 2024 and 2025</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NRCan Critical Minerals Database 2024</a:t>
            </a:r>
            <a:endParaRPr lang="en-US" sz="1600" dirty="0"/>
          </a:p>
        </p:txBody>
      </p:sp>
      <p:sp>
        <p:nvSpPr>
          <p:cNvPr id="7" name="Text 4"/>
          <p:cNvSpPr/>
          <p:nvPr/>
        </p:nvSpPr>
        <p:spPr>
          <a:xfrm>
            <a:off x="731520" y="6126480"/>
            <a:ext cx="10698480" cy="274320"/>
          </a:xfrm>
          <a:prstGeom prst="rect">
            <a:avLst/>
          </a:prstGeom>
          <a:noFill/>
          <a:ln/>
        </p:spPr>
        <p:txBody>
          <a:bodyPr wrap="square" rtlCol="0" anchor="t"/>
          <a:lstStyle/>
          <a:p>
            <a:pPr algn="l" indent="0" marL="0">
              <a:buNone/>
            </a:pPr>
            <a:r>
              <a:rPr lang="en-US" sz="900" i="1" dirty="0">
                <a:solidFill>
                  <a:srgbClr val="94A3B8"/>
                </a:solidFill>
                <a:latin typeface="Helvetica" pitchFamily="34" charset="0"/>
                <a:ea typeface="Helvetica" pitchFamily="34" charset="-122"/>
                <a:cs typeface="Helvetica" pitchFamily="34" charset="-120"/>
              </a:rPr>
              <a:t>Showing 5 of 8 — full content in the PDF/DOCX export.</a:t>
            </a:r>
            <a:endParaRPr lang="en-US" sz="900" dirty="0"/>
          </a:p>
        </p:txBody>
      </p:sp>
      <p:sp>
        <p:nvSpPr>
          <p:cNvPr id="25" name="Slide Number Placeholder 0"/>
          <p:cNvSpPr>
            <a:spLocks noGrp="1"/>
          </p:cNvSpPr>
          <p:nvPr>
            <p:ph type="sldNum" sz="quarter" idx="4294967295"/>
          </p:nvPr>
        </p:nvSpPr>
        <p:spPr>
          <a:xfrm>
            <a:off x="11430000" y="6510528"/>
            <a:ext cx="457200" cy="320040"/>
          </a:xfrm>
          <a:prstGeom prst="rect">
            <a:avLst/>
          </a:prstGeom>
          <a:extLst>
            <a:ext uri="{C572A759-6A51-4108-AA02-DFA0A04FC94B}">
              <ma14:wrappingTextBoxFlag xmlns:ma14="http://schemas.microsoft.com/office/mac/drawingml/2011/main" val="0"/>
            </a:ext>
          </a:extLst>
        </p:spPr>
        <p:txBody>
          <a:bodyPr/>
          <a:lstStyle>
            <a:lvl1pPr>
              <a:defRPr sz="900">
                <a:solidFill>
                  <a:srgbClr val="94A3B8"/>
                </a:solidFill>
              </a:defRPr>
            </a:lvl1pPr>
          </a:lstStyle>
          <a:p>
            <a:pPr algn="l"/>
            <a:fld id="{F7021451-1387-4CA6-816F-3879F97B5CBC}" type="slidenum">
              <a:rPr b="0" lang="en-US"/>
              <a:t>9</a:t>
            </a:fld>
            <a:endParaRPr 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13</Slides>
  <Notes>13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13</vt:i4>
      </vt:variant>
    </vt:vector>
  </HeadingPairs>
  <TitlesOfParts>
    <vt:vector size="16"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2026-07-15T19:25:47Z</dcterms:created>
  <dcterms:modified xsi:type="dcterms:W3CDTF">2026-07-15T19:25:47Z</dcterms:modified>
</cp:coreProperties>
</file>